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8" r:id="rId4"/>
    <p:sldId id="264" r:id="rId5"/>
    <p:sldId id="265" r:id="rId6"/>
    <p:sldId id="266" r:id="rId7"/>
    <p:sldId id="267" r:id="rId8"/>
    <p:sldId id="258" r:id="rId9"/>
    <p:sldId id="271" r:id="rId10"/>
    <p:sldId id="269" r:id="rId11"/>
    <p:sldId id="260" r:id="rId12"/>
    <p:sldId id="273" r:id="rId13"/>
    <p:sldId id="272" r:id="rId14"/>
    <p:sldId id="275" r:id="rId15"/>
    <p:sldId id="274" r:id="rId16"/>
    <p:sldId id="276" r:id="rId17"/>
    <p:sldId id="277" r:id="rId18"/>
    <p:sldId id="278" r:id="rId19"/>
    <p:sldId id="280" r:id="rId20"/>
    <p:sldId id="281" r:id="rId21"/>
    <p:sldId id="284" r:id="rId22"/>
    <p:sldId id="282" r:id="rId23"/>
    <p:sldId id="285" r:id="rId24"/>
    <p:sldId id="288" r:id="rId25"/>
    <p:sldId id="283" r:id="rId26"/>
    <p:sldId id="287" r:id="rId27"/>
    <p:sldId id="291" r:id="rId28"/>
    <p:sldId id="289" r:id="rId29"/>
    <p:sldId id="292" r:id="rId30"/>
    <p:sldId id="290" r:id="rId31"/>
    <p:sldId id="319" r:id="rId32"/>
    <p:sldId id="257" r:id="rId33"/>
    <p:sldId id="294" r:id="rId34"/>
    <p:sldId id="295" r:id="rId35"/>
    <p:sldId id="296" r:id="rId36"/>
    <p:sldId id="297" r:id="rId37"/>
    <p:sldId id="298" r:id="rId38"/>
    <p:sldId id="293" r:id="rId39"/>
    <p:sldId id="299" r:id="rId40"/>
    <p:sldId id="300" r:id="rId41"/>
    <p:sldId id="301" r:id="rId42"/>
    <p:sldId id="304" r:id="rId43"/>
    <p:sldId id="302" r:id="rId44"/>
    <p:sldId id="305" r:id="rId45"/>
    <p:sldId id="306" r:id="rId46"/>
    <p:sldId id="307" r:id="rId47"/>
    <p:sldId id="309" r:id="rId48"/>
    <p:sldId id="310" r:id="rId49"/>
    <p:sldId id="311" r:id="rId50"/>
    <p:sldId id="312" r:id="rId51"/>
    <p:sldId id="313" r:id="rId52"/>
    <p:sldId id="314" r:id="rId53"/>
    <p:sldId id="315" r:id="rId54"/>
    <p:sldId id="316" r:id="rId55"/>
    <p:sldId id="317" r:id="rId56"/>
    <p:sldId id="320" r:id="rId57"/>
    <p:sldId id="321" r:id="rId58"/>
    <p:sldId id="324" r:id="rId59"/>
    <p:sldId id="323" r:id="rId60"/>
    <p:sldId id="322" r:id="rId61"/>
    <p:sldId id="325" r:id="rId62"/>
    <p:sldId id="326" r:id="rId63"/>
    <p:sldId id="327" r:id="rId64"/>
    <p:sldId id="328" r:id="rId65"/>
    <p:sldId id="329" r:id="rId66"/>
    <p:sldId id="31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B7E6"/>
    <a:srgbClr val="3A8B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03" autoAdjust="0"/>
    <p:restoredTop sz="94660"/>
  </p:normalViewPr>
  <p:slideViewPr>
    <p:cSldViewPr snapToGrid="0">
      <p:cViewPr>
        <p:scale>
          <a:sx n="60" d="100"/>
          <a:sy n="60" d="100"/>
        </p:scale>
        <p:origin x="1188"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D97DF9-662D-4969-97A1-42774027599F}" type="doc">
      <dgm:prSet loTypeId="urn:microsoft.com/office/officeart/2016/7/layout/BasicLinearProcessNumbered" loCatId="process" qsTypeId="urn:microsoft.com/office/officeart/2005/8/quickstyle/3d3" qsCatId="3D" csTypeId="urn:microsoft.com/office/officeart/2005/8/colors/colorful1" csCatId="colorful" phldr="1"/>
      <dgm:spPr/>
      <dgm:t>
        <a:bodyPr/>
        <a:lstStyle/>
        <a:p>
          <a:endParaRPr lang="en-IN"/>
        </a:p>
      </dgm:t>
    </dgm:pt>
    <dgm:pt modelId="{4577726B-BEEA-489C-AE4C-CFFDCF417D50}">
      <dgm:prSet phldrT="[Text]" custT="1"/>
      <dgm:spPr/>
      <dgm:t>
        <a:bodyPr/>
        <a:lstStyle/>
        <a:p>
          <a:pPr algn="l">
            <a:lnSpc>
              <a:spcPct val="150000"/>
            </a:lnSpc>
          </a:pPr>
          <a:r>
            <a:rPr lang="en-US" sz="1600" b="1" dirty="0">
              <a:latin typeface="Arial" panose="020B0604020202020204" pitchFamily="34" charset="0"/>
              <a:cs typeface="Arial" panose="020B0604020202020204" pitchFamily="34" charset="0"/>
            </a:rPr>
            <a:t>CO1:                    model problems using different types of basic graphs like trees, bipartite graphs and planar graphs.</a:t>
          </a:r>
          <a:endParaRPr lang="en-IN" sz="1600" b="1" dirty="0">
            <a:latin typeface="Arial" panose="020B0604020202020204" pitchFamily="34" charset="0"/>
            <a:cs typeface="Arial" panose="020B0604020202020204" pitchFamily="34" charset="0"/>
          </a:endParaRPr>
        </a:p>
      </dgm:t>
    </dgm:pt>
    <dgm:pt modelId="{40322804-A582-4962-8172-7B1383953F35}" type="parTrans" cxnId="{58CCBAE2-A548-45E2-B473-CEB9D9D10B6B}">
      <dgm:prSet/>
      <dgm:spPr/>
      <dgm:t>
        <a:bodyPr/>
        <a:lstStyle/>
        <a:p>
          <a:endParaRPr lang="en-IN"/>
        </a:p>
      </dgm:t>
    </dgm:pt>
    <dgm:pt modelId="{3A39EDC2-A451-418D-BD4C-79B1FC694B0C}" type="sibTrans" cxnId="{58CCBAE2-A548-45E2-B473-CEB9D9D10B6B}">
      <dgm:prSet phldrT="1" phldr="0"/>
      <dgm:spPr/>
      <dgm:t>
        <a:bodyPr/>
        <a:lstStyle/>
        <a:p>
          <a:r>
            <a:rPr lang="en-IN"/>
            <a:t>1</a:t>
          </a:r>
          <a:endParaRPr lang="en-IN" dirty="0"/>
        </a:p>
      </dgm:t>
    </dgm:pt>
    <dgm:pt modelId="{D740D669-A43F-443A-A7C8-B4D4AC9E69CB}">
      <dgm:prSet custT="1"/>
      <dgm:spPr/>
      <dgm:t>
        <a:bodyPr/>
        <a:lstStyle/>
        <a:p>
          <a:pPr algn="l">
            <a:lnSpc>
              <a:spcPct val="150000"/>
            </a:lnSpc>
          </a:pPr>
          <a:r>
            <a:rPr lang="en-US" sz="1600" b="1" dirty="0">
              <a:latin typeface="Arial" panose="020B0604020202020204" pitchFamily="34" charset="0"/>
              <a:cs typeface="Arial" panose="020B0604020202020204" pitchFamily="34" charset="0"/>
            </a:rPr>
            <a:t>CO2:                understand and identify special graphs like Euler graphs and Hamiltonian graphs.</a:t>
          </a:r>
          <a:endParaRPr lang="en-IN" sz="1600" b="1" dirty="0">
            <a:latin typeface="Arial" panose="020B0604020202020204" pitchFamily="34" charset="0"/>
            <a:cs typeface="Arial" panose="020B0604020202020204" pitchFamily="34" charset="0"/>
          </a:endParaRPr>
        </a:p>
      </dgm:t>
    </dgm:pt>
    <dgm:pt modelId="{E73CDFE9-4AC0-41FF-B36F-ACFC1EE7FE24}" type="parTrans" cxnId="{65887ECC-A838-4F90-BAA0-5D30B3150F08}">
      <dgm:prSet/>
      <dgm:spPr/>
      <dgm:t>
        <a:bodyPr/>
        <a:lstStyle/>
        <a:p>
          <a:endParaRPr lang="en-IN"/>
        </a:p>
      </dgm:t>
    </dgm:pt>
    <dgm:pt modelId="{0A7814E3-253C-4D4F-8A3F-78C3F916C218}" type="sibTrans" cxnId="{65887ECC-A838-4F90-BAA0-5D30B3150F08}">
      <dgm:prSet phldrT="2" phldr="0"/>
      <dgm:spPr/>
      <dgm:t>
        <a:bodyPr/>
        <a:lstStyle/>
        <a:p>
          <a:r>
            <a:rPr lang="en-IN"/>
            <a:t>2</a:t>
          </a:r>
          <a:endParaRPr lang="en-IN" dirty="0"/>
        </a:p>
      </dgm:t>
    </dgm:pt>
    <dgm:pt modelId="{C2BB430F-B5D1-4003-95EA-9AD0CB7CC0EA}">
      <dgm:prSet custT="1"/>
      <dgm:spPr/>
      <dgm:t>
        <a:bodyPr/>
        <a:lstStyle/>
        <a:p>
          <a:pPr algn="l">
            <a:lnSpc>
              <a:spcPct val="150000"/>
            </a:lnSpc>
          </a:pPr>
          <a:r>
            <a:rPr lang="en-US" sz="1600" b="1" dirty="0">
              <a:latin typeface="Arial" panose="020B0604020202020204" pitchFamily="34" charset="0"/>
              <a:cs typeface="Arial" panose="020B0604020202020204" pitchFamily="34" charset="0"/>
            </a:rPr>
            <a:t>CO3:                    have increased ability to understand various forms of connectedness in a graph</a:t>
          </a:r>
          <a:endParaRPr lang="en-IN" sz="1600" b="1" dirty="0">
            <a:latin typeface="Arial" panose="020B0604020202020204" pitchFamily="34" charset="0"/>
            <a:cs typeface="Arial" panose="020B0604020202020204" pitchFamily="34" charset="0"/>
          </a:endParaRPr>
        </a:p>
      </dgm:t>
    </dgm:pt>
    <dgm:pt modelId="{9A08D80A-E789-41D5-90B6-8D6481596C69}" type="parTrans" cxnId="{BCCF4F01-F75A-4E82-BA9E-326742A7B97D}">
      <dgm:prSet/>
      <dgm:spPr/>
      <dgm:t>
        <a:bodyPr/>
        <a:lstStyle/>
        <a:p>
          <a:endParaRPr lang="en-IN"/>
        </a:p>
      </dgm:t>
    </dgm:pt>
    <dgm:pt modelId="{38CE8C5F-DB98-47F0-B49F-531220DF1F4B}" type="sibTrans" cxnId="{BCCF4F01-F75A-4E82-BA9E-326742A7B97D}">
      <dgm:prSet phldrT="3" phldr="0"/>
      <dgm:spPr/>
      <dgm:t>
        <a:bodyPr/>
        <a:lstStyle/>
        <a:p>
          <a:r>
            <a:rPr lang="en-IN"/>
            <a:t>3</a:t>
          </a:r>
        </a:p>
      </dgm:t>
    </dgm:pt>
    <dgm:pt modelId="{952B3DD4-06F9-4135-B3B4-2F056E3A54F1}">
      <dgm:prSet custT="1"/>
      <dgm:spPr/>
      <dgm:t>
        <a:bodyPr/>
        <a:lstStyle/>
        <a:p>
          <a:pPr algn="l">
            <a:lnSpc>
              <a:spcPct val="150000"/>
            </a:lnSpc>
          </a:pPr>
          <a:r>
            <a:rPr lang="en-US" sz="1600" b="1" dirty="0">
              <a:latin typeface="Arial" panose="020B0604020202020204" pitchFamily="34" charset="0"/>
              <a:cs typeface="Arial" panose="020B0604020202020204" pitchFamily="34" charset="0"/>
            </a:rPr>
            <a:t>CO4:                  appreciate different graph-coloring problems and their solutions.</a:t>
          </a:r>
          <a:endParaRPr lang="en-IN" sz="1600" b="1" dirty="0">
            <a:latin typeface="Arial" panose="020B0604020202020204" pitchFamily="34" charset="0"/>
            <a:cs typeface="Arial" panose="020B0604020202020204" pitchFamily="34" charset="0"/>
          </a:endParaRPr>
        </a:p>
      </dgm:t>
    </dgm:pt>
    <dgm:pt modelId="{6904CAFF-5654-464A-9105-CA49C52369D6}" type="parTrans" cxnId="{1B6DB1D5-39A6-41BC-8DF0-79979B1FAB3B}">
      <dgm:prSet/>
      <dgm:spPr/>
      <dgm:t>
        <a:bodyPr/>
        <a:lstStyle/>
        <a:p>
          <a:endParaRPr lang="en-IN"/>
        </a:p>
      </dgm:t>
    </dgm:pt>
    <dgm:pt modelId="{2A5D1CCD-8894-46D2-A88C-3AD174178464}" type="sibTrans" cxnId="{1B6DB1D5-39A6-41BC-8DF0-79979B1FAB3B}">
      <dgm:prSet phldrT="4" phldr="0"/>
      <dgm:spPr/>
      <dgm:t>
        <a:bodyPr/>
        <a:lstStyle/>
        <a:p>
          <a:r>
            <a:rPr lang="en-IN"/>
            <a:t>4</a:t>
          </a:r>
        </a:p>
      </dgm:t>
    </dgm:pt>
    <dgm:pt modelId="{45086D2E-7C35-49FB-B82B-6F5CCC50DF0C}">
      <dgm:prSet custT="1"/>
      <dgm:spPr/>
      <dgm:t>
        <a:bodyPr/>
        <a:lstStyle/>
        <a:p>
          <a:pPr algn="l">
            <a:lnSpc>
              <a:spcPct val="150000"/>
            </a:lnSpc>
          </a:pPr>
          <a:r>
            <a:rPr lang="en-US" sz="1600" b="1" dirty="0">
              <a:latin typeface="Arial" panose="020B0604020202020204" pitchFamily="34" charset="0"/>
              <a:cs typeface="Arial" panose="020B0604020202020204" pitchFamily="34" charset="0"/>
            </a:rPr>
            <a:t>CO5:                      to model simple problems from real life as graph-coloring problems.</a:t>
          </a:r>
          <a:endParaRPr lang="en-IN" sz="1600" b="1" dirty="0">
            <a:latin typeface="Arial" panose="020B0604020202020204" pitchFamily="34" charset="0"/>
            <a:cs typeface="Arial" panose="020B0604020202020204" pitchFamily="34" charset="0"/>
          </a:endParaRPr>
        </a:p>
      </dgm:t>
    </dgm:pt>
    <dgm:pt modelId="{4C8A8669-9B62-4B02-9A38-1134616C512D}" type="parTrans" cxnId="{3D95A111-4154-4F94-96B2-380D046819AE}">
      <dgm:prSet/>
      <dgm:spPr/>
      <dgm:t>
        <a:bodyPr/>
        <a:lstStyle/>
        <a:p>
          <a:endParaRPr lang="en-IN"/>
        </a:p>
      </dgm:t>
    </dgm:pt>
    <dgm:pt modelId="{0DCDCD76-1D42-4984-AC65-869219AC84A1}" type="sibTrans" cxnId="{3D95A111-4154-4F94-96B2-380D046819AE}">
      <dgm:prSet phldrT="5" phldr="0"/>
      <dgm:spPr/>
      <dgm:t>
        <a:bodyPr/>
        <a:lstStyle/>
        <a:p>
          <a:r>
            <a:rPr lang="en-IN"/>
            <a:t>5</a:t>
          </a:r>
          <a:endParaRPr lang="en-IN" dirty="0"/>
        </a:p>
      </dgm:t>
    </dgm:pt>
    <dgm:pt modelId="{D8875754-ADDF-494C-BC49-748A37DDD231}" type="pres">
      <dgm:prSet presAssocID="{4ED97DF9-662D-4969-97A1-42774027599F}" presName="Name0" presStyleCnt="0">
        <dgm:presLayoutVars>
          <dgm:animLvl val="lvl"/>
          <dgm:resizeHandles val="exact"/>
        </dgm:presLayoutVars>
      </dgm:prSet>
      <dgm:spPr/>
    </dgm:pt>
    <dgm:pt modelId="{BC899D5C-E0D3-45CE-98C2-7A6E5618C867}" type="pres">
      <dgm:prSet presAssocID="{4577726B-BEEA-489C-AE4C-CFFDCF417D50}" presName="compositeNode" presStyleCnt="0">
        <dgm:presLayoutVars>
          <dgm:bulletEnabled val="1"/>
        </dgm:presLayoutVars>
      </dgm:prSet>
      <dgm:spPr/>
    </dgm:pt>
    <dgm:pt modelId="{F63832A8-86A4-45A6-9436-4B87CC9E2EEF}" type="pres">
      <dgm:prSet presAssocID="{4577726B-BEEA-489C-AE4C-CFFDCF417D50}" presName="bgRect" presStyleLbl="bgAccFollowNode1" presStyleIdx="0" presStyleCnt="5" custScaleY="152927"/>
      <dgm:spPr/>
    </dgm:pt>
    <dgm:pt modelId="{1665AE4A-EC70-42A0-81F2-42130D3E726D}" type="pres">
      <dgm:prSet presAssocID="{3A39EDC2-A451-418D-BD4C-79B1FC694B0C}" presName="sibTransNodeCircle" presStyleLbl="alignNode1" presStyleIdx="0" presStyleCnt="10" custLinFactNeighborX="63" custLinFactNeighborY="-85406">
        <dgm:presLayoutVars>
          <dgm:chMax val="0"/>
          <dgm:bulletEnabled/>
        </dgm:presLayoutVars>
      </dgm:prSet>
      <dgm:spPr/>
    </dgm:pt>
    <dgm:pt modelId="{C8B74F1D-6A1E-4887-89B6-6D6BB5C6868B}" type="pres">
      <dgm:prSet presAssocID="{4577726B-BEEA-489C-AE4C-CFFDCF417D50}" presName="bottomLine" presStyleLbl="alignNode1" presStyleIdx="1" presStyleCnt="10">
        <dgm:presLayoutVars/>
      </dgm:prSet>
      <dgm:spPr/>
    </dgm:pt>
    <dgm:pt modelId="{4A131553-F7CC-4683-9D78-3DACDB9A8EE3}" type="pres">
      <dgm:prSet presAssocID="{4577726B-BEEA-489C-AE4C-CFFDCF417D50}" presName="nodeText" presStyleLbl="bgAccFollowNode1" presStyleIdx="0" presStyleCnt="5">
        <dgm:presLayoutVars>
          <dgm:bulletEnabled val="1"/>
        </dgm:presLayoutVars>
      </dgm:prSet>
      <dgm:spPr/>
    </dgm:pt>
    <dgm:pt modelId="{E7009CC6-8FC6-41E9-B7A8-B29F9925F6DF}" type="pres">
      <dgm:prSet presAssocID="{3A39EDC2-A451-418D-BD4C-79B1FC694B0C}" presName="sibTrans" presStyleCnt="0"/>
      <dgm:spPr/>
    </dgm:pt>
    <dgm:pt modelId="{4A3E3EF4-FAD8-49FC-8BB8-687D6AFCE9A7}" type="pres">
      <dgm:prSet presAssocID="{D740D669-A43F-443A-A7C8-B4D4AC9E69CB}" presName="compositeNode" presStyleCnt="0">
        <dgm:presLayoutVars>
          <dgm:bulletEnabled val="1"/>
        </dgm:presLayoutVars>
      </dgm:prSet>
      <dgm:spPr/>
    </dgm:pt>
    <dgm:pt modelId="{96A33EF8-4F10-461A-814C-FAEE2EC195C0}" type="pres">
      <dgm:prSet presAssocID="{D740D669-A43F-443A-A7C8-B4D4AC9E69CB}" presName="bgRect" presStyleLbl="bgAccFollowNode1" presStyleIdx="1" presStyleCnt="5" custScaleY="152927"/>
      <dgm:spPr/>
    </dgm:pt>
    <dgm:pt modelId="{03851756-2421-463A-964F-C1DB21502795}" type="pres">
      <dgm:prSet presAssocID="{0A7814E3-253C-4D4F-8A3F-78C3F916C218}" presName="sibTransNodeCircle" presStyleLbl="alignNode1" presStyleIdx="2" presStyleCnt="10" custLinFactNeighborX="63" custLinFactNeighborY="-85406">
        <dgm:presLayoutVars>
          <dgm:chMax val="0"/>
          <dgm:bulletEnabled/>
        </dgm:presLayoutVars>
      </dgm:prSet>
      <dgm:spPr/>
    </dgm:pt>
    <dgm:pt modelId="{CAFD343A-78BE-4D23-AC63-8656A1459313}" type="pres">
      <dgm:prSet presAssocID="{D740D669-A43F-443A-A7C8-B4D4AC9E69CB}" presName="bottomLine" presStyleLbl="alignNode1" presStyleIdx="3" presStyleCnt="10">
        <dgm:presLayoutVars/>
      </dgm:prSet>
      <dgm:spPr/>
    </dgm:pt>
    <dgm:pt modelId="{C3D9001C-CCC1-42A8-AB19-1092481F1601}" type="pres">
      <dgm:prSet presAssocID="{D740D669-A43F-443A-A7C8-B4D4AC9E69CB}" presName="nodeText" presStyleLbl="bgAccFollowNode1" presStyleIdx="1" presStyleCnt="5">
        <dgm:presLayoutVars>
          <dgm:bulletEnabled val="1"/>
        </dgm:presLayoutVars>
      </dgm:prSet>
      <dgm:spPr/>
    </dgm:pt>
    <dgm:pt modelId="{0A2DEFE2-8E7C-404B-9386-E60AD36BC7F0}" type="pres">
      <dgm:prSet presAssocID="{0A7814E3-253C-4D4F-8A3F-78C3F916C218}" presName="sibTrans" presStyleCnt="0"/>
      <dgm:spPr/>
    </dgm:pt>
    <dgm:pt modelId="{6B5D4740-9810-4882-96E1-CEF9F924D699}" type="pres">
      <dgm:prSet presAssocID="{C2BB430F-B5D1-4003-95EA-9AD0CB7CC0EA}" presName="compositeNode" presStyleCnt="0">
        <dgm:presLayoutVars>
          <dgm:bulletEnabled val="1"/>
        </dgm:presLayoutVars>
      </dgm:prSet>
      <dgm:spPr/>
    </dgm:pt>
    <dgm:pt modelId="{283919AC-49E3-4528-8BF1-6102D7783E4B}" type="pres">
      <dgm:prSet presAssocID="{C2BB430F-B5D1-4003-95EA-9AD0CB7CC0EA}" presName="bgRect" presStyleLbl="bgAccFollowNode1" presStyleIdx="2" presStyleCnt="5" custScaleY="152927"/>
      <dgm:spPr/>
    </dgm:pt>
    <dgm:pt modelId="{9BDFF8B7-A47E-4E2F-A5EF-A053A59FE397}" type="pres">
      <dgm:prSet presAssocID="{38CE8C5F-DB98-47F0-B49F-531220DF1F4B}" presName="sibTransNodeCircle" presStyleLbl="alignNode1" presStyleIdx="4" presStyleCnt="10" custLinFactNeighborX="63" custLinFactNeighborY="-85406">
        <dgm:presLayoutVars>
          <dgm:chMax val="0"/>
          <dgm:bulletEnabled/>
        </dgm:presLayoutVars>
      </dgm:prSet>
      <dgm:spPr/>
    </dgm:pt>
    <dgm:pt modelId="{D648BF95-9D9D-4F02-816C-038832D7B246}" type="pres">
      <dgm:prSet presAssocID="{C2BB430F-B5D1-4003-95EA-9AD0CB7CC0EA}" presName="bottomLine" presStyleLbl="alignNode1" presStyleIdx="5" presStyleCnt="10">
        <dgm:presLayoutVars/>
      </dgm:prSet>
      <dgm:spPr/>
    </dgm:pt>
    <dgm:pt modelId="{EFB080F0-D09B-4E55-8EDA-651840F5B475}" type="pres">
      <dgm:prSet presAssocID="{C2BB430F-B5D1-4003-95EA-9AD0CB7CC0EA}" presName="nodeText" presStyleLbl="bgAccFollowNode1" presStyleIdx="2" presStyleCnt="5">
        <dgm:presLayoutVars>
          <dgm:bulletEnabled val="1"/>
        </dgm:presLayoutVars>
      </dgm:prSet>
      <dgm:spPr/>
    </dgm:pt>
    <dgm:pt modelId="{6A16A29F-E628-4DA2-A943-C1343D9D149B}" type="pres">
      <dgm:prSet presAssocID="{38CE8C5F-DB98-47F0-B49F-531220DF1F4B}" presName="sibTrans" presStyleCnt="0"/>
      <dgm:spPr/>
    </dgm:pt>
    <dgm:pt modelId="{F752645F-609E-4A70-993B-0AE31A16771F}" type="pres">
      <dgm:prSet presAssocID="{952B3DD4-06F9-4135-B3B4-2F056E3A54F1}" presName="compositeNode" presStyleCnt="0">
        <dgm:presLayoutVars>
          <dgm:bulletEnabled val="1"/>
        </dgm:presLayoutVars>
      </dgm:prSet>
      <dgm:spPr/>
    </dgm:pt>
    <dgm:pt modelId="{7607CAAB-2AE7-4193-9FC0-FC86FCB4A83F}" type="pres">
      <dgm:prSet presAssocID="{952B3DD4-06F9-4135-B3B4-2F056E3A54F1}" presName="bgRect" presStyleLbl="bgAccFollowNode1" presStyleIdx="3" presStyleCnt="5" custScaleY="152927"/>
      <dgm:spPr/>
    </dgm:pt>
    <dgm:pt modelId="{F0F46A73-1033-4D5B-A1ED-EB690792FF2A}" type="pres">
      <dgm:prSet presAssocID="{2A5D1CCD-8894-46D2-A88C-3AD174178464}" presName="sibTransNodeCircle" presStyleLbl="alignNode1" presStyleIdx="6" presStyleCnt="10" custLinFactNeighborX="63" custLinFactNeighborY="-85406">
        <dgm:presLayoutVars>
          <dgm:chMax val="0"/>
          <dgm:bulletEnabled/>
        </dgm:presLayoutVars>
      </dgm:prSet>
      <dgm:spPr/>
    </dgm:pt>
    <dgm:pt modelId="{FFE62EE3-4982-452B-95A2-8E11C98C6202}" type="pres">
      <dgm:prSet presAssocID="{952B3DD4-06F9-4135-B3B4-2F056E3A54F1}" presName="bottomLine" presStyleLbl="alignNode1" presStyleIdx="7" presStyleCnt="10">
        <dgm:presLayoutVars/>
      </dgm:prSet>
      <dgm:spPr/>
    </dgm:pt>
    <dgm:pt modelId="{90851C30-4629-47DE-91D5-DAE840B2252F}" type="pres">
      <dgm:prSet presAssocID="{952B3DD4-06F9-4135-B3B4-2F056E3A54F1}" presName="nodeText" presStyleLbl="bgAccFollowNode1" presStyleIdx="3" presStyleCnt="5">
        <dgm:presLayoutVars>
          <dgm:bulletEnabled val="1"/>
        </dgm:presLayoutVars>
      </dgm:prSet>
      <dgm:spPr/>
    </dgm:pt>
    <dgm:pt modelId="{31E61D89-26C0-494E-B2DF-EBEF6C8E6A94}" type="pres">
      <dgm:prSet presAssocID="{2A5D1CCD-8894-46D2-A88C-3AD174178464}" presName="sibTrans" presStyleCnt="0"/>
      <dgm:spPr/>
    </dgm:pt>
    <dgm:pt modelId="{AE44C9A0-B9B7-4F97-9AF1-68EA9E712819}" type="pres">
      <dgm:prSet presAssocID="{45086D2E-7C35-49FB-B82B-6F5CCC50DF0C}" presName="compositeNode" presStyleCnt="0">
        <dgm:presLayoutVars>
          <dgm:bulletEnabled val="1"/>
        </dgm:presLayoutVars>
      </dgm:prSet>
      <dgm:spPr/>
    </dgm:pt>
    <dgm:pt modelId="{753197E3-0038-4585-AEC7-E35E22E8FD83}" type="pres">
      <dgm:prSet presAssocID="{45086D2E-7C35-49FB-B82B-6F5CCC50DF0C}" presName="bgRect" presStyleLbl="bgAccFollowNode1" presStyleIdx="4" presStyleCnt="5" custScaleY="152927"/>
      <dgm:spPr/>
    </dgm:pt>
    <dgm:pt modelId="{3E5F52AC-4DDB-462D-8EDF-933FC4B16CFC}" type="pres">
      <dgm:prSet presAssocID="{0DCDCD76-1D42-4984-AC65-869219AC84A1}" presName="sibTransNodeCircle" presStyleLbl="alignNode1" presStyleIdx="8" presStyleCnt="10" custLinFactNeighborX="63" custLinFactNeighborY="-85406">
        <dgm:presLayoutVars>
          <dgm:chMax val="0"/>
          <dgm:bulletEnabled/>
        </dgm:presLayoutVars>
      </dgm:prSet>
      <dgm:spPr/>
    </dgm:pt>
    <dgm:pt modelId="{1DF86804-A47A-4838-BB8E-E5AE2A16743B}" type="pres">
      <dgm:prSet presAssocID="{45086D2E-7C35-49FB-B82B-6F5CCC50DF0C}" presName="bottomLine" presStyleLbl="alignNode1" presStyleIdx="9" presStyleCnt="10">
        <dgm:presLayoutVars/>
      </dgm:prSet>
      <dgm:spPr/>
    </dgm:pt>
    <dgm:pt modelId="{29B6017D-5EDF-4DCA-8B67-FF5465D4ED37}" type="pres">
      <dgm:prSet presAssocID="{45086D2E-7C35-49FB-B82B-6F5CCC50DF0C}" presName="nodeText" presStyleLbl="bgAccFollowNode1" presStyleIdx="4" presStyleCnt="5">
        <dgm:presLayoutVars>
          <dgm:bulletEnabled val="1"/>
        </dgm:presLayoutVars>
      </dgm:prSet>
      <dgm:spPr/>
    </dgm:pt>
  </dgm:ptLst>
  <dgm:cxnLst>
    <dgm:cxn modelId="{BCCF4F01-F75A-4E82-BA9E-326742A7B97D}" srcId="{4ED97DF9-662D-4969-97A1-42774027599F}" destId="{C2BB430F-B5D1-4003-95EA-9AD0CB7CC0EA}" srcOrd="2" destOrd="0" parTransId="{9A08D80A-E789-41D5-90B6-8D6481596C69}" sibTransId="{38CE8C5F-DB98-47F0-B49F-531220DF1F4B}"/>
    <dgm:cxn modelId="{3D95A111-4154-4F94-96B2-380D046819AE}" srcId="{4ED97DF9-662D-4969-97A1-42774027599F}" destId="{45086D2E-7C35-49FB-B82B-6F5CCC50DF0C}" srcOrd="4" destOrd="0" parTransId="{4C8A8669-9B62-4B02-9A38-1134616C512D}" sibTransId="{0DCDCD76-1D42-4984-AC65-869219AC84A1}"/>
    <dgm:cxn modelId="{045F4A29-22AE-4FF2-8CB4-933390D2F7F8}" type="presOf" srcId="{D740D669-A43F-443A-A7C8-B4D4AC9E69CB}" destId="{C3D9001C-CCC1-42A8-AB19-1092481F1601}" srcOrd="1" destOrd="0" presId="urn:microsoft.com/office/officeart/2016/7/layout/BasicLinearProcessNumbered"/>
    <dgm:cxn modelId="{B4360C3B-8B95-45EC-AA2F-CEA6395CEF0E}" type="presOf" srcId="{4ED97DF9-662D-4969-97A1-42774027599F}" destId="{D8875754-ADDF-494C-BC49-748A37DDD231}" srcOrd="0" destOrd="0" presId="urn:microsoft.com/office/officeart/2016/7/layout/BasicLinearProcessNumbered"/>
    <dgm:cxn modelId="{2DEB005C-73CA-4941-B2CC-1EE99838C1D8}" type="presOf" srcId="{0DCDCD76-1D42-4984-AC65-869219AC84A1}" destId="{3E5F52AC-4DDB-462D-8EDF-933FC4B16CFC}" srcOrd="0" destOrd="0" presId="urn:microsoft.com/office/officeart/2016/7/layout/BasicLinearProcessNumbered"/>
    <dgm:cxn modelId="{BBEE945F-1A20-4D51-A992-694A1F7AEAFC}" type="presOf" srcId="{952B3DD4-06F9-4135-B3B4-2F056E3A54F1}" destId="{7607CAAB-2AE7-4193-9FC0-FC86FCB4A83F}" srcOrd="0" destOrd="0" presId="urn:microsoft.com/office/officeart/2016/7/layout/BasicLinearProcessNumbered"/>
    <dgm:cxn modelId="{B3D80C42-32B4-4DC9-83AD-521D86940B8C}" type="presOf" srcId="{0A7814E3-253C-4D4F-8A3F-78C3F916C218}" destId="{03851756-2421-463A-964F-C1DB21502795}" srcOrd="0" destOrd="0" presId="urn:microsoft.com/office/officeart/2016/7/layout/BasicLinearProcessNumbered"/>
    <dgm:cxn modelId="{86B2C07C-FFAE-47C5-A823-BE9A67794B23}" type="presOf" srcId="{4577726B-BEEA-489C-AE4C-CFFDCF417D50}" destId="{F63832A8-86A4-45A6-9436-4B87CC9E2EEF}" srcOrd="0" destOrd="0" presId="urn:microsoft.com/office/officeart/2016/7/layout/BasicLinearProcessNumbered"/>
    <dgm:cxn modelId="{D1CCCA80-4F12-4683-B2A5-3D9522E700EA}" type="presOf" srcId="{C2BB430F-B5D1-4003-95EA-9AD0CB7CC0EA}" destId="{283919AC-49E3-4528-8BF1-6102D7783E4B}" srcOrd="0" destOrd="0" presId="urn:microsoft.com/office/officeart/2016/7/layout/BasicLinearProcessNumbered"/>
    <dgm:cxn modelId="{8500B794-8530-4A01-8C3C-5EBA469925B3}" type="presOf" srcId="{2A5D1CCD-8894-46D2-A88C-3AD174178464}" destId="{F0F46A73-1033-4D5B-A1ED-EB690792FF2A}" srcOrd="0" destOrd="0" presId="urn:microsoft.com/office/officeart/2016/7/layout/BasicLinearProcessNumbered"/>
    <dgm:cxn modelId="{407A4096-9A16-4671-8CF5-0D838FB97601}" type="presOf" srcId="{38CE8C5F-DB98-47F0-B49F-531220DF1F4B}" destId="{9BDFF8B7-A47E-4E2F-A5EF-A053A59FE397}" srcOrd="0" destOrd="0" presId="urn:microsoft.com/office/officeart/2016/7/layout/BasicLinearProcessNumbered"/>
    <dgm:cxn modelId="{D77FD9AE-9566-4AA2-9555-B62994944C68}" type="presOf" srcId="{45086D2E-7C35-49FB-B82B-6F5CCC50DF0C}" destId="{753197E3-0038-4585-AEC7-E35E22E8FD83}" srcOrd="0" destOrd="0" presId="urn:microsoft.com/office/officeart/2016/7/layout/BasicLinearProcessNumbered"/>
    <dgm:cxn modelId="{F7DE77BD-F53A-4F14-874D-091D031578F2}" type="presOf" srcId="{C2BB430F-B5D1-4003-95EA-9AD0CB7CC0EA}" destId="{EFB080F0-D09B-4E55-8EDA-651840F5B475}" srcOrd="1" destOrd="0" presId="urn:microsoft.com/office/officeart/2016/7/layout/BasicLinearProcessNumbered"/>
    <dgm:cxn modelId="{E29B49C8-E04E-4008-868E-1D7D03A9F6AB}" type="presOf" srcId="{45086D2E-7C35-49FB-B82B-6F5CCC50DF0C}" destId="{29B6017D-5EDF-4DCA-8B67-FF5465D4ED37}" srcOrd="1" destOrd="0" presId="urn:microsoft.com/office/officeart/2016/7/layout/BasicLinearProcessNumbered"/>
    <dgm:cxn modelId="{65887ECC-A838-4F90-BAA0-5D30B3150F08}" srcId="{4ED97DF9-662D-4969-97A1-42774027599F}" destId="{D740D669-A43F-443A-A7C8-B4D4AC9E69CB}" srcOrd="1" destOrd="0" parTransId="{E73CDFE9-4AC0-41FF-B36F-ACFC1EE7FE24}" sibTransId="{0A7814E3-253C-4D4F-8A3F-78C3F916C218}"/>
    <dgm:cxn modelId="{1B6DB1D5-39A6-41BC-8DF0-79979B1FAB3B}" srcId="{4ED97DF9-662D-4969-97A1-42774027599F}" destId="{952B3DD4-06F9-4135-B3B4-2F056E3A54F1}" srcOrd="3" destOrd="0" parTransId="{6904CAFF-5654-464A-9105-CA49C52369D6}" sibTransId="{2A5D1CCD-8894-46D2-A88C-3AD174178464}"/>
    <dgm:cxn modelId="{336768DA-954B-4B9E-ABE7-735A30145D77}" type="presOf" srcId="{D740D669-A43F-443A-A7C8-B4D4AC9E69CB}" destId="{96A33EF8-4F10-461A-814C-FAEE2EC195C0}" srcOrd="0" destOrd="0" presId="urn:microsoft.com/office/officeart/2016/7/layout/BasicLinearProcessNumbered"/>
    <dgm:cxn modelId="{58CCBAE2-A548-45E2-B473-CEB9D9D10B6B}" srcId="{4ED97DF9-662D-4969-97A1-42774027599F}" destId="{4577726B-BEEA-489C-AE4C-CFFDCF417D50}" srcOrd="0" destOrd="0" parTransId="{40322804-A582-4962-8172-7B1383953F35}" sibTransId="{3A39EDC2-A451-418D-BD4C-79B1FC694B0C}"/>
    <dgm:cxn modelId="{852A04E3-0B16-47A2-873A-D8B6C822DEB8}" type="presOf" srcId="{952B3DD4-06F9-4135-B3B4-2F056E3A54F1}" destId="{90851C30-4629-47DE-91D5-DAE840B2252F}" srcOrd="1" destOrd="0" presId="urn:microsoft.com/office/officeart/2016/7/layout/BasicLinearProcessNumbered"/>
    <dgm:cxn modelId="{FB1E9EED-F152-4520-A811-158500DCD940}" type="presOf" srcId="{3A39EDC2-A451-418D-BD4C-79B1FC694B0C}" destId="{1665AE4A-EC70-42A0-81F2-42130D3E726D}" srcOrd="0" destOrd="0" presId="urn:microsoft.com/office/officeart/2016/7/layout/BasicLinearProcessNumbered"/>
    <dgm:cxn modelId="{619734F7-C290-4532-AA55-5DAF79A2C834}" type="presOf" srcId="{4577726B-BEEA-489C-AE4C-CFFDCF417D50}" destId="{4A131553-F7CC-4683-9D78-3DACDB9A8EE3}" srcOrd="1" destOrd="0" presId="urn:microsoft.com/office/officeart/2016/7/layout/BasicLinearProcessNumbered"/>
    <dgm:cxn modelId="{8A8C109C-CFF5-4826-A955-FFDF468AA729}" type="presParOf" srcId="{D8875754-ADDF-494C-BC49-748A37DDD231}" destId="{BC899D5C-E0D3-45CE-98C2-7A6E5618C867}" srcOrd="0" destOrd="0" presId="urn:microsoft.com/office/officeart/2016/7/layout/BasicLinearProcessNumbered"/>
    <dgm:cxn modelId="{BECAE74C-8FE4-4D4A-B68D-E008CCD3EE64}" type="presParOf" srcId="{BC899D5C-E0D3-45CE-98C2-7A6E5618C867}" destId="{F63832A8-86A4-45A6-9436-4B87CC9E2EEF}" srcOrd="0" destOrd="0" presId="urn:microsoft.com/office/officeart/2016/7/layout/BasicLinearProcessNumbered"/>
    <dgm:cxn modelId="{C2636585-9077-4E9F-ABB6-E5EA0CA9A453}" type="presParOf" srcId="{BC899D5C-E0D3-45CE-98C2-7A6E5618C867}" destId="{1665AE4A-EC70-42A0-81F2-42130D3E726D}" srcOrd="1" destOrd="0" presId="urn:microsoft.com/office/officeart/2016/7/layout/BasicLinearProcessNumbered"/>
    <dgm:cxn modelId="{08B0CA4D-0B3F-4A8B-9D5F-611C7E13D6CC}" type="presParOf" srcId="{BC899D5C-E0D3-45CE-98C2-7A6E5618C867}" destId="{C8B74F1D-6A1E-4887-89B6-6D6BB5C6868B}" srcOrd="2" destOrd="0" presId="urn:microsoft.com/office/officeart/2016/7/layout/BasicLinearProcessNumbered"/>
    <dgm:cxn modelId="{DCBE68EC-5664-4A3C-A868-47CFBAD95989}" type="presParOf" srcId="{BC899D5C-E0D3-45CE-98C2-7A6E5618C867}" destId="{4A131553-F7CC-4683-9D78-3DACDB9A8EE3}" srcOrd="3" destOrd="0" presId="urn:microsoft.com/office/officeart/2016/7/layout/BasicLinearProcessNumbered"/>
    <dgm:cxn modelId="{3F79B0E9-65E6-4E21-B32D-452E23C82B82}" type="presParOf" srcId="{D8875754-ADDF-494C-BC49-748A37DDD231}" destId="{E7009CC6-8FC6-41E9-B7A8-B29F9925F6DF}" srcOrd="1" destOrd="0" presId="urn:microsoft.com/office/officeart/2016/7/layout/BasicLinearProcessNumbered"/>
    <dgm:cxn modelId="{DBBDDE9C-41B3-4BBD-9AED-66819734EEE2}" type="presParOf" srcId="{D8875754-ADDF-494C-BC49-748A37DDD231}" destId="{4A3E3EF4-FAD8-49FC-8BB8-687D6AFCE9A7}" srcOrd="2" destOrd="0" presId="urn:microsoft.com/office/officeart/2016/7/layout/BasicLinearProcessNumbered"/>
    <dgm:cxn modelId="{5A5C30DB-16BE-4E40-93CD-E9E7C8B1ED15}" type="presParOf" srcId="{4A3E3EF4-FAD8-49FC-8BB8-687D6AFCE9A7}" destId="{96A33EF8-4F10-461A-814C-FAEE2EC195C0}" srcOrd="0" destOrd="0" presId="urn:microsoft.com/office/officeart/2016/7/layout/BasicLinearProcessNumbered"/>
    <dgm:cxn modelId="{1C944CB7-05F2-40DB-8A49-C8802AE31E8A}" type="presParOf" srcId="{4A3E3EF4-FAD8-49FC-8BB8-687D6AFCE9A7}" destId="{03851756-2421-463A-964F-C1DB21502795}" srcOrd="1" destOrd="0" presId="urn:microsoft.com/office/officeart/2016/7/layout/BasicLinearProcessNumbered"/>
    <dgm:cxn modelId="{37D05FAB-9996-4065-AAAD-7C8B2B9EBBF4}" type="presParOf" srcId="{4A3E3EF4-FAD8-49FC-8BB8-687D6AFCE9A7}" destId="{CAFD343A-78BE-4D23-AC63-8656A1459313}" srcOrd="2" destOrd="0" presId="urn:microsoft.com/office/officeart/2016/7/layout/BasicLinearProcessNumbered"/>
    <dgm:cxn modelId="{D810B7CA-1587-48EA-A508-184660E683E0}" type="presParOf" srcId="{4A3E3EF4-FAD8-49FC-8BB8-687D6AFCE9A7}" destId="{C3D9001C-CCC1-42A8-AB19-1092481F1601}" srcOrd="3" destOrd="0" presId="urn:microsoft.com/office/officeart/2016/7/layout/BasicLinearProcessNumbered"/>
    <dgm:cxn modelId="{600AE117-4016-4209-A8AA-E37434AA7D8C}" type="presParOf" srcId="{D8875754-ADDF-494C-BC49-748A37DDD231}" destId="{0A2DEFE2-8E7C-404B-9386-E60AD36BC7F0}" srcOrd="3" destOrd="0" presId="urn:microsoft.com/office/officeart/2016/7/layout/BasicLinearProcessNumbered"/>
    <dgm:cxn modelId="{902C441C-31BE-4D2F-B7C9-27188AFA4C9E}" type="presParOf" srcId="{D8875754-ADDF-494C-BC49-748A37DDD231}" destId="{6B5D4740-9810-4882-96E1-CEF9F924D699}" srcOrd="4" destOrd="0" presId="urn:microsoft.com/office/officeart/2016/7/layout/BasicLinearProcessNumbered"/>
    <dgm:cxn modelId="{8D12B25D-2FF2-4E32-B10F-A74B5AD94B5D}" type="presParOf" srcId="{6B5D4740-9810-4882-96E1-CEF9F924D699}" destId="{283919AC-49E3-4528-8BF1-6102D7783E4B}" srcOrd="0" destOrd="0" presId="urn:microsoft.com/office/officeart/2016/7/layout/BasicLinearProcessNumbered"/>
    <dgm:cxn modelId="{CCF04C96-EB12-473E-89FF-0B286DC26C8F}" type="presParOf" srcId="{6B5D4740-9810-4882-96E1-CEF9F924D699}" destId="{9BDFF8B7-A47E-4E2F-A5EF-A053A59FE397}" srcOrd="1" destOrd="0" presId="urn:microsoft.com/office/officeart/2016/7/layout/BasicLinearProcessNumbered"/>
    <dgm:cxn modelId="{4DAD7C59-DA66-48D1-BA42-99E27CB6CAE0}" type="presParOf" srcId="{6B5D4740-9810-4882-96E1-CEF9F924D699}" destId="{D648BF95-9D9D-4F02-816C-038832D7B246}" srcOrd="2" destOrd="0" presId="urn:microsoft.com/office/officeart/2016/7/layout/BasicLinearProcessNumbered"/>
    <dgm:cxn modelId="{7385DB00-AD4E-42D9-9E31-69BD744CDEA9}" type="presParOf" srcId="{6B5D4740-9810-4882-96E1-CEF9F924D699}" destId="{EFB080F0-D09B-4E55-8EDA-651840F5B475}" srcOrd="3" destOrd="0" presId="urn:microsoft.com/office/officeart/2016/7/layout/BasicLinearProcessNumbered"/>
    <dgm:cxn modelId="{2957228D-906B-454F-95FB-AF034FC9D185}" type="presParOf" srcId="{D8875754-ADDF-494C-BC49-748A37DDD231}" destId="{6A16A29F-E628-4DA2-A943-C1343D9D149B}" srcOrd="5" destOrd="0" presId="urn:microsoft.com/office/officeart/2016/7/layout/BasicLinearProcessNumbered"/>
    <dgm:cxn modelId="{8DABE633-3E40-4162-9F16-A03B355CECC0}" type="presParOf" srcId="{D8875754-ADDF-494C-BC49-748A37DDD231}" destId="{F752645F-609E-4A70-993B-0AE31A16771F}" srcOrd="6" destOrd="0" presId="urn:microsoft.com/office/officeart/2016/7/layout/BasicLinearProcessNumbered"/>
    <dgm:cxn modelId="{53F4DB73-97B7-4B96-B9EE-37189B8F4E35}" type="presParOf" srcId="{F752645F-609E-4A70-993B-0AE31A16771F}" destId="{7607CAAB-2AE7-4193-9FC0-FC86FCB4A83F}" srcOrd="0" destOrd="0" presId="urn:microsoft.com/office/officeart/2016/7/layout/BasicLinearProcessNumbered"/>
    <dgm:cxn modelId="{8D23834C-225C-4FB3-B621-F424DC2FAC17}" type="presParOf" srcId="{F752645F-609E-4A70-993B-0AE31A16771F}" destId="{F0F46A73-1033-4D5B-A1ED-EB690792FF2A}" srcOrd="1" destOrd="0" presId="urn:microsoft.com/office/officeart/2016/7/layout/BasicLinearProcessNumbered"/>
    <dgm:cxn modelId="{78182817-872E-4E4C-A11A-5D46BABBE2E0}" type="presParOf" srcId="{F752645F-609E-4A70-993B-0AE31A16771F}" destId="{FFE62EE3-4982-452B-95A2-8E11C98C6202}" srcOrd="2" destOrd="0" presId="urn:microsoft.com/office/officeart/2016/7/layout/BasicLinearProcessNumbered"/>
    <dgm:cxn modelId="{8897AA70-C226-474C-9CC7-33C70E647743}" type="presParOf" srcId="{F752645F-609E-4A70-993B-0AE31A16771F}" destId="{90851C30-4629-47DE-91D5-DAE840B2252F}" srcOrd="3" destOrd="0" presId="urn:microsoft.com/office/officeart/2016/7/layout/BasicLinearProcessNumbered"/>
    <dgm:cxn modelId="{B58D86E0-482F-465F-BB7D-A6CE6315272F}" type="presParOf" srcId="{D8875754-ADDF-494C-BC49-748A37DDD231}" destId="{31E61D89-26C0-494E-B2DF-EBEF6C8E6A94}" srcOrd="7" destOrd="0" presId="urn:microsoft.com/office/officeart/2016/7/layout/BasicLinearProcessNumbered"/>
    <dgm:cxn modelId="{D03AF5C6-E77D-4524-AEB7-2D31832CA06F}" type="presParOf" srcId="{D8875754-ADDF-494C-BC49-748A37DDD231}" destId="{AE44C9A0-B9B7-4F97-9AF1-68EA9E712819}" srcOrd="8" destOrd="0" presId="urn:microsoft.com/office/officeart/2016/7/layout/BasicLinearProcessNumbered"/>
    <dgm:cxn modelId="{11D1C706-C14F-4CA5-B937-3AB01EA1A172}" type="presParOf" srcId="{AE44C9A0-B9B7-4F97-9AF1-68EA9E712819}" destId="{753197E3-0038-4585-AEC7-E35E22E8FD83}" srcOrd="0" destOrd="0" presId="urn:microsoft.com/office/officeart/2016/7/layout/BasicLinearProcessNumbered"/>
    <dgm:cxn modelId="{3AAA660A-46EF-4B9C-96A1-7C70A35DB3A8}" type="presParOf" srcId="{AE44C9A0-B9B7-4F97-9AF1-68EA9E712819}" destId="{3E5F52AC-4DDB-462D-8EDF-933FC4B16CFC}" srcOrd="1" destOrd="0" presId="urn:microsoft.com/office/officeart/2016/7/layout/BasicLinearProcessNumbered"/>
    <dgm:cxn modelId="{998B4727-AEBC-446D-A6EE-9F4408694106}" type="presParOf" srcId="{AE44C9A0-B9B7-4F97-9AF1-68EA9E712819}" destId="{1DF86804-A47A-4838-BB8E-E5AE2A16743B}" srcOrd="2" destOrd="0" presId="urn:microsoft.com/office/officeart/2016/7/layout/BasicLinearProcessNumbered"/>
    <dgm:cxn modelId="{216EBD99-DD05-4243-8B3F-381AFC2499F6}" type="presParOf" srcId="{AE44C9A0-B9B7-4F97-9AF1-68EA9E712819}" destId="{29B6017D-5EDF-4DCA-8B67-FF5465D4ED37}"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179D74-83B6-42AF-9669-1538E786C36C}" type="doc">
      <dgm:prSet loTypeId="urn:microsoft.com/office/officeart/2005/8/layout/default" loCatId="list" qsTypeId="urn:microsoft.com/office/officeart/2005/8/quickstyle/simple1" qsCatId="simple" csTypeId="urn:microsoft.com/office/officeart/2005/8/colors/colorful1" csCatId="colorful" phldr="1"/>
      <dgm:spPr/>
    </dgm:pt>
    <dgm:pt modelId="{F2EC61F9-901E-4D2A-96CB-503DD5409097}">
      <dgm:prSet custT="1"/>
      <dgm:spPr/>
      <dgm:t>
        <a:bodyPr/>
        <a:lstStyle/>
        <a:p>
          <a:r>
            <a:rPr lang="en-US" sz="1800" b="1">
              <a:latin typeface="Arial" panose="020B0604020202020204" pitchFamily="34" charset="0"/>
              <a:cs typeface="Arial" panose="020B0604020202020204" pitchFamily="34" charset="0"/>
            </a:rPr>
            <a:t>K-partite</a:t>
          </a:r>
          <a:endParaRPr lang="en-US" sz="1800" b="1" dirty="0">
            <a:latin typeface="Arial" panose="020B0604020202020204" pitchFamily="34" charset="0"/>
            <a:cs typeface="Arial" panose="020B0604020202020204" pitchFamily="34" charset="0"/>
          </a:endParaRPr>
        </a:p>
      </dgm:t>
    </dgm:pt>
    <dgm:pt modelId="{335E4E82-3811-47DA-8065-CD553F74CA41}" type="parTrans" cxnId="{B51FB230-610A-4923-9E2B-C422B7ED0649}">
      <dgm:prSet/>
      <dgm:spPr/>
      <dgm:t>
        <a:bodyPr/>
        <a:lstStyle/>
        <a:p>
          <a:endParaRPr lang="en-IN"/>
        </a:p>
      </dgm:t>
    </dgm:pt>
    <dgm:pt modelId="{3CE7E557-8724-40C1-8609-6C3BE7E6A5DD}" type="sibTrans" cxnId="{B51FB230-610A-4923-9E2B-C422B7ED0649}">
      <dgm:prSet/>
      <dgm:spPr/>
      <dgm:t>
        <a:bodyPr/>
        <a:lstStyle/>
        <a:p>
          <a:endParaRPr lang="en-IN"/>
        </a:p>
      </dgm:t>
    </dgm:pt>
    <dgm:pt modelId="{B45B4794-CFC1-4CC9-A237-59EB0DEBC3A5}">
      <dgm:prSet custT="1"/>
      <dgm:spPr/>
      <dgm:t>
        <a:bodyPr/>
        <a:lstStyle/>
        <a:p>
          <a:r>
            <a:rPr lang="en-US" sz="1800" b="1">
              <a:latin typeface="Arial" panose="020B0604020202020204" pitchFamily="34" charset="0"/>
              <a:cs typeface="Arial" panose="020B0604020202020204" pitchFamily="34" charset="0"/>
            </a:rPr>
            <a:t>Self complementary</a:t>
          </a:r>
          <a:endParaRPr lang="en-US" sz="1800" b="1" dirty="0">
            <a:latin typeface="Arial" panose="020B0604020202020204" pitchFamily="34" charset="0"/>
            <a:cs typeface="Arial" panose="020B0604020202020204" pitchFamily="34" charset="0"/>
          </a:endParaRPr>
        </a:p>
      </dgm:t>
    </dgm:pt>
    <dgm:pt modelId="{621E9720-52A6-424F-B7B5-DD92BA1D741F}" type="parTrans" cxnId="{BA235364-4038-469D-8391-B52757DAEE88}">
      <dgm:prSet/>
      <dgm:spPr/>
      <dgm:t>
        <a:bodyPr/>
        <a:lstStyle/>
        <a:p>
          <a:endParaRPr lang="en-IN"/>
        </a:p>
      </dgm:t>
    </dgm:pt>
    <dgm:pt modelId="{CED2BE71-5F1E-4F8A-8759-B5CAEC900175}" type="sibTrans" cxnId="{BA235364-4038-469D-8391-B52757DAEE88}">
      <dgm:prSet/>
      <dgm:spPr/>
      <dgm:t>
        <a:bodyPr/>
        <a:lstStyle/>
        <a:p>
          <a:endParaRPr lang="en-IN"/>
        </a:p>
      </dgm:t>
    </dgm:pt>
    <dgm:pt modelId="{5D419A31-7AA2-4EC2-B0E5-86F6BED6DD1C}">
      <dgm:prSet custT="1"/>
      <dgm:spPr/>
      <dgm:t>
        <a:bodyPr/>
        <a:lstStyle/>
        <a:p>
          <a:r>
            <a:rPr lang="en-US" sz="1800" b="1" dirty="0">
              <a:latin typeface="Arial" panose="020B0604020202020204" pitchFamily="34" charset="0"/>
              <a:cs typeface="Arial" panose="020B0604020202020204" pitchFamily="34" charset="0"/>
            </a:rPr>
            <a:t>Decomposition</a:t>
          </a:r>
        </a:p>
      </dgm:t>
    </dgm:pt>
    <dgm:pt modelId="{8BB06B24-ACCD-45F0-B2B4-7EABC510B3E0}" type="parTrans" cxnId="{398FE562-39B9-4820-9566-DF34337CB170}">
      <dgm:prSet/>
      <dgm:spPr/>
      <dgm:t>
        <a:bodyPr/>
        <a:lstStyle/>
        <a:p>
          <a:endParaRPr lang="en-IN"/>
        </a:p>
      </dgm:t>
    </dgm:pt>
    <dgm:pt modelId="{CB609B5A-4046-476B-830D-89D239FAB6A5}" type="sibTrans" cxnId="{398FE562-39B9-4820-9566-DF34337CB170}">
      <dgm:prSet/>
      <dgm:spPr/>
      <dgm:t>
        <a:bodyPr/>
        <a:lstStyle/>
        <a:p>
          <a:endParaRPr lang="en-IN"/>
        </a:p>
      </dgm:t>
    </dgm:pt>
    <dgm:pt modelId="{809C747A-1A05-4791-B53A-DF4931CB953A}">
      <dgm:prSet custT="1"/>
      <dgm:spPr/>
      <dgm:t>
        <a:bodyPr/>
        <a:lstStyle/>
        <a:p>
          <a:r>
            <a:rPr lang="en-US" sz="1800" b="1" dirty="0">
              <a:latin typeface="Arial" panose="020B0604020202020204" pitchFamily="34" charset="0"/>
              <a:cs typeface="Arial" panose="020B0604020202020204" pitchFamily="34" charset="0"/>
            </a:rPr>
            <a:t>Degree sequence</a:t>
          </a:r>
        </a:p>
        <a:p>
          <a:endParaRPr lang="en-US" sz="1800" b="1" dirty="0">
            <a:latin typeface="Arial" panose="020B0604020202020204" pitchFamily="34" charset="0"/>
            <a:cs typeface="Arial" panose="020B0604020202020204" pitchFamily="34" charset="0"/>
          </a:endParaRPr>
        </a:p>
      </dgm:t>
    </dgm:pt>
    <dgm:pt modelId="{D7CE7B74-C76A-492F-A01B-0D189AB115EE}" type="parTrans" cxnId="{9FFAEC03-6086-4497-9631-2F7657495648}">
      <dgm:prSet/>
      <dgm:spPr/>
    </dgm:pt>
    <dgm:pt modelId="{33BA3B6E-F807-4B88-9181-2CB41CFEC89A}" type="sibTrans" cxnId="{9FFAEC03-6086-4497-9631-2F7657495648}">
      <dgm:prSet/>
      <dgm:spPr/>
    </dgm:pt>
    <dgm:pt modelId="{4A283D23-DE3C-438A-865F-649D3E024BD3}" type="pres">
      <dgm:prSet presAssocID="{FF179D74-83B6-42AF-9669-1538E786C36C}" presName="diagram" presStyleCnt="0">
        <dgm:presLayoutVars>
          <dgm:dir/>
          <dgm:resizeHandles val="exact"/>
        </dgm:presLayoutVars>
      </dgm:prSet>
      <dgm:spPr/>
    </dgm:pt>
    <dgm:pt modelId="{A710574D-CC54-4DA3-B229-5E2CD0E21CDB}" type="pres">
      <dgm:prSet presAssocID="{F2EC61F9-901E-4D2A-96CB-503DD5409097}" presName="node" presStyleLbl="node1" presStyleIdx="0" presStyleCnt="4">
        <dgm:presLayoutVars>
          <dgm:bulletEnabled val="1"/>
        </dgm:presLayoutVars>
      </dgm:prSet>
      <dgm:spPr/>
    </dgm:pt>
    <dgm:pt modelId="{8193A20F-9A6C-4ED6-8848-6C2F70D3FC08}" type="pres">
      <dgm:prSet presAssocID="{3CE7E557-8724-40C1-8609-6C3BE7E6A5DD}" presName="sibTrans" presStyleCnt="0"/>
      <dgm:spPr/>
    </dgm:pt>
    <dgm:pt modelId="{0E7B2543-CF8A-453D-A212-0719F9B7F2F8}" type="pres">
      <dgm:prSet presAssocID="{B45B4794-CFC1-4CC9-A237-59EB0DEBC3A5}" presName="node" presStyleLbl="node1" presStyleIdx="1" presStyleCnt="4">
        <dgm:presLayoutVars>
          <dgm:bulletEnabled val="1"/>
        </dgm:presLayoutVars>
      </dgm:prSet>
      <dgm:spPr/>
    </dgm:pt>
    <dgm:pt modelId="{07C1203C-87A7-4D2F-A322-97BA635862CC}" type="pres">
      <dgm:prSet presAssocID="{CED2BE71-5F1E-4F8A-8759-B5CAEC900175}" presName="sibTrans" presStyleCnt="0"/>
      <dgm:spPr/>
    </dgm:pt>
    <dgm:pt modelId="{B40E1AD0-F23E-4825-84EA-190233FA1869}" type="pres">
      <dgm:prSet presAssocID="{5D419A31-7AA2-4EC2-B0E5-86F6BED6DD1C}" presName="node" presStyleLbl="node1" presStyleIdx="2" presStyleCnt="4">
        <dgm:presLayoutVars>
          <dgm:bulletEnabled val="1"/>
        </dgm:presLayoutVars>
      </dgm:prSet>
      <dgm:spPr/>
    </dgm:pt>
    <dgm:pt modelId="{717A8BE1-1AF2-4A6F-BFB4-86A116CFFD50}" type="pres">
      <dgm:prSet presAssocID="{CB609B5A-4046-476B-830D-89D239FAB6A5}" presName="sibTrans" presStyleCnt="0"/>
      <dgm:spPr/>
    </dgm:pt>
    <dgm:pt modelId="{1DC3683A-E520-4197-A16E-4D0B212CDA3C}" type="pres">
      <dgm:prSet presAssocID="{809C747A-1A05-4791-B53A-DF4931CB953A}" presName="node" presStyleLbl="node1" presStyleIdx="3" presStyleCnt="4">
        <dgm:presLayoutVars>
          <dgm:bulletEnabled val="1"/>
        </dgm:presLayoutVars>
      </dgm:prSet>
      <dgm:spPr/>
    </dgm:pt>
  </dgm:ptLst>
  <dgm:cxnLst>
    <dgm:cxn modelId="{9FFAEC03-6086-4497-9631-2F7657495648}" srcId="{FF179D74-83B6-42AF-9669-1538E786C36C}" destId="{809C747A-1A05-4791-B53A-DF4931CB953A}" srcOrd="3" destOrd="0" parTransId="{D7CE7B74-C76A-492F-A01B-0D189AB115EE}" sibTransId="{33BA3B6E-F807-4B88-9181-2CB41CFEC89A}"/>
    <dgm:cxn modelId="{B51FB230-610A-4923-9E2B-C422B7ED0649}" srcId="{FF179D74-83B6-42AF-9669-1538E786C36C}" destId="{F2EC61F9-901E-4D2A-96CB-503DD5409097}" srcOrd="0" destOrd="0" parTransId="{335E4E82-3811-47DA-8065-CD553F74CA41}" sibTransId="{3CE7E557-8724-40C1-8609-6C3BE7E6A5DD}"/>
    <dgm:cxn modelId="{398FE562-39B9-4820-9566-DF34337CB170}" srcId="{FF179D74-83B6-42AF-9669-1538E786C36C}" destId="{5D419A31-7AA2-4EC2-B0E5-86F6BED6DD1C}" srcOrd="2" destOrd="0" parTransId="{8BB06B24-ACCD-45F0-B2B4-7EABC510B3E0}" sibTransId="{CB609B5A-4046-476B-830D-89D239FAB6A5}"/>
    <dgm:cxn modelId="{BA235364-4038-469D-8391-B52757DAEE88}" srcId="{FF179D74-83B6-42AF-9669-1538E786C36C}" destId="{B45B4794-CFC1-4CC9-A237-59EB0DEBC3A5}" srcOrd="1" destOrd="0" parTransId="{621E9720-52A6-424F-B7B5-DD92BA1D741F}" sibTransId="{CED2BE71-5F1E-4F8A-8759-B5CAEC900175}"/>
    <dgm:cxn modelId="{F637054D-9B8C-4D79-AD2C-75D0F7AC4986}" type="presOf" srcId="{F2EC61F9-901E-4D2A-96CB-503DD5409097}" destId="{A710574D-CC54-4DA3-B229-5E2CD0E21CDB}" srcOrd="0" destOrd="0" presId="urn:microsoft.com/office/officeart/2005/8/layout/default"/>
    <dgm:cxn modelId="{0A0DFC9C-6021-4C38-AC46-B33D771786ED}" type="presOf" srcId="{5D419A31-7AA2-4EC2-B0E5-86F6BED6DD1C}" destId="{B40E1AD0-F23E-4825-84EA-190233FA1869}" srcOrd="0" destOrd="0" presId="urn:microsoft.com/office/officeart/2005/8/layout/default"/>
    <dgm:cxn modelId="{E8B5A9E3-35BD-446A-8E73-7FA11DEDD5F6}" type="presOf" srcId="{B45B4794-CFC1-4CC9-A237-59EB0DEBC3A5}" destId="{0E7B2543-CF8A-453D-A212-0719F9B7F2F8}" srcOrd="0" destOrd="0" presId="urn:microsoft.com/office/officeart/2005/8/layout/default"/>
    <dgm:cxn modelId="{AADA9CF9-13DE-4A8E-816B-7267B199F58E}" type="presOf" srcId="{FF179D74-83B6-42AF-9669-1538E786C36C}" destId="{4A283D23-DE3C-438A-865F-649D3E024BD3}" srcOrd="0" destOrd="0" presId="urn:microsoft.com/office/officeart/2005/8/layout/default"/>
    <dgm:cxn modelId="{2EFCE2FD-8A63-4076-A679-E02905F3C5A7}" type="presOf" srcId="{809C747A-1A05-4791-B53A-DF4931CB953A}" destId="{1DC3683A-E520-4197-A16E-4D0B212CDA3C}" srcOrd="0" destOrd="0" presId="urn:microsoft.com/office/officeart/2005/8/layout/default"/>
    <dgm:cxn modelId="{A92C4DD4-FC5E-4ED1-8B37-DE7962513F48}" type="presParOf" srcId="{4A283D23-DE3C-438A-865F-649D3E024BD3}" destId="{A710574D-CC54-4DA3-B229-5E2CD0E21CDB}" srcOrd="0" destOrd="0" presId="urn:microsoft.com/office/officeart/2005/8/layout/default"/>
    <dgm:cxn modelId="{22C974C6-A968-4856-AC1B-A246E07699EE}" type="presParOf" srcId="{4A283D23-DE3C-438A-865F-649D3E024BD3}" destId="{8193A20F-9A6C-4ED6-8848-6C2F70D3FC08}" srcOrd="1" destOrd="0" presId="urn:microsoft.com/office/officeart/2005/8/layout/default"/>
    <dgm:cxn modelId="{2017F157-8532-4740-8E91-F67A58332CB6}" type="presParOf" srcId="{4A283D23-DE3C-438A-865F-649D3E024BD3}" destId="{0E7B2543-CF8A-453D-A212-0719F9B7F2F8}" srcOrd="2" destOrd="0" presId="urn:microsoft.com/office/officeart/2005/8/layout/default"/>
    <dgm:cxn modelId="{121EF5C0-8A8D-4AC4-9B7C-5DEFDB1E7CE7}" type="presParOf" srcId="{4A283D23-DE3C-438A-865F-649D3E024BD3}" destId="{07C1203C-87A7-4D2F-A322-97BA635862CC}" srcOrd="3" destOrd="0" presId="urn:microsoft.com/office/officeart/2005/8/layout/default"/>
    <dgm:cxn modelId="{F7EE84B7-5F23-442E-A2E4-99E9B1C08690}" type="presParOf" srcId="{4A283D23-DE3C-438A-865F-649D3E024BD3}" destId="{B40E1AD0-F23E-4825-84EA-190233FA1869}" srcOrd="4" destOrd="0" presId="urn:microsoft.com/office/officeart/2005/8/layout/default"/>
    <dgm:cxn modelId="{46B68F2E-3303-4176-8A4F-7E0E8829DC5C}" type="presParOf" srcId="{4A283D23-DE3C-438A-865F-649D3E024BD3}" destId="{717A8BE1-1AF2-4A6F-BFB4-86A116CFFD50}" srcOrd="5" destOrd="0" presId="urn:microsoft.com/office/officeart/2005/8/layout/default"/>
    <dgm:cxn modelId="{F9A46FD7-E73D-459F-A3C9-ED4CDF0EF660}" type="presParOf" srcId="{4A283D23-DE3C-438A-865F-649D3E024BD3}" destId="{1DC3683A-E520-4197-A16E-4D0B212CDA3C}"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3832A8-86A4-45A6-9436-4B87CC9E2EEF}">
      <dsp:nvSpPr>
        <dsp:cNvPr id="0" name=""/>
        <dsp:cNvSpPr/>
      </dsp:nvSpPr>
      <dsp:spPr>
        <a:xfrm>
          <a:off x="4021" y="523122"/>
          <a:ext cx="2177501" cy="4661982"/>
        </a:xfrm>
        <a:prstGeom prst="rect">
          <a:avLst/>
        </a:prstGeom>
        <a:solidFill>
          <a:schemeClr val="accent2">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69766" tIns="330200" rIns="169766" bIns="330200" numCol="1" spcCol="1270" anchor="t" anchorCtr="0">
          <a:noAutofit/>
        </a:bodyPr>
        <a:lstStyle/>
        <a:p>
          <a:pPr marL="0" lvl="0" indent="0" algn="l" defTabSz="711200">
            <a:lnSpc>
              <a:spcPct val="150000"/>
            </a:lnSpc>
            <a:spcBef>
              <a:spcPct val="0"/>
            </a:spcBef>
            <a:spcAft>
              <a:spcPct val="35000"/>
            </a:spcAft>
            <a:buNone/>
          </a:pPr>
          <a:r>
            <a:rPr lang="en-US" sz="1600" b="1" kern="1200" dirty="0">
              <a:latin typeface="Arial" panose="020B0604020202020204" pitchFamily="34" charset="0"/>
              <a:cs typeface="Arial" panose="020B0604020202020204" pitchFamily="34" charset="0"/>
            </a:rPr>
            <a:t>CO1:                    model problems using different types of basic graphs like trees, bipartite graphs and planar graphs.</a:t>
          </a:r>
          <a:endParaRPr lang="en-IN" sz="1600" b="1" kern="1200" dirty="0">
            <a:latin typeface="Arial" panose="020B0604020202020204" pitchFamily="34" charset="0"/>
            <a:cs typeface="Arial" panose="020B0604020202020204" pitchFamily="34" charset="0"/>
          </a:endParaRPr>
        </a:p>
      </dsp:txBody>
      <dsp:txXfrm>
        <a:off x="4021" y="2294675"/>
        <a:ext cx="2177501" cy="2797189"/>
      </dsp:txXfrm>
    </dsp:sp>
    <dsp:sp modelId="{1665AE4A-EC70-42A0-81F2-42130D3E726D}">
      <dsp:nvSpPr>
        <dsp:cNvPr id="0" name=""/>
        <dsp:cNvSpPr/>
      </dsp:nvSpPr>
      <dsp:spPr>
        <a:xfrm>
          <a:off x="636073" y="853631"/>
          <a:ext cx="914550" cy="914550"/>
        </a:xfrm>
        <a:prstGeom prst="ellipse">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1302" tIns="12700" rIns="71302" bIns="12700" numCol="1" spcCol="1270" anchor="ctr" anchorCtr="0">
          <a:noAutofit/>
        </a:bodyPr>
        <a:lstStyle/>
        <a:p>
          <a:pPr marL="0" lvl="0" indent="0" algn="ctr" defTabSz="1955800">
            <a:lnSpc>
              <a:spcPct val="90000"/>
            </a:lnSpc>
            <a:spcBef>
              <a:spcPct val="0"/>
            </a:spcBef>
            <a:spcAft>
              <a:spcPct val="35000"/>
            </a:spcAft>
            <a:buNone/>
          </a:pPr>
          <a:r>
            <a:rPr lang="en-IN" sz="4400" kern="1200"/>
            <a:t>1</a:t>
          </a:r>
          <a:endParaRPr lang="en-IN" sz="4400" kern="1200" dirty="0"/>
        </a:p>
      </dsp:txBody>
      <dsp:txXfrm>
        <a:off x="770006" y="987564"/>
        <a:ext cx="646684" cy="646684"/>
      </dsp:txXfrm>
    </dsp:sp>
    <dsp:sp modelId="{C8B74F1D-6A1E-4887-89B6-6D6BB5C6868B}">
      <dsp:nvSpPr>
        <dsp:cNvPr id="0" name=""/>
        <dsp:cNvSpPr/>
      </dsp:nvSpPr>
      <dsp:spPr>
        <a:xfrm>
          <a:off x="4021" y="4378292"/>
          <a:ext cx="2177501" cy="72"/>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6A33EF8-4F10-461A-814C-FAEE2EC195C0}">
      <dsp:nvSpPr>
        <dsp:cNvPr id="0" name=""/>
        <dsp:cNvSpPr/>
      </dsp:nvSpPr>
      <dsp:spPr>
        <a:xfrm>
          <a:off x="2399273" y="523122"/>
          <a:ext cx="2177501" cy="4661982"/>
        </a:xfrm>
        <a:prstGeom prst="rect">
          <a:avLst/>
        </a:prstGeom>
        <a:solidFill>
          <a:schemeClr val="accent3">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69766" tIns="330200" rIns="169766" bIns="330200" numCol="1" spcCol="1270" anchor="t" anchorCtr="0">
          <a:noAutofit/>
        </a:bodyPr>
        <a:lstStyle/>
        <a:p>
          <a:pPr marL="0" lvl="0" indent="0" algn="l" defTabSz="711200">
            <a:lnSpc>
              <a:spcPct val="150000"/>
            </a:lnSpc>
            <a:spcBef>
              <a:spcPct val="0"/>
            </a:spcBef>
            <a:spcAft>
              <a:spcPct val="35000"/>
            </a:spcAft>
            <a:buNone/>
          </a:pPr>
          <a:r>
            <a:rPr lang="en-US" sz="1600" b="1" kern="1200" dirty="0">
              <a:latin typeface="Arial" panose="020B0604020202020204" pitchFamily="34" charset="0"/>
              <a:cs typeface="Arial" panose="020B0604020202020204" pitchFamily="34" charset="0"/>
            </a:rPr>
            <a:t>CO2:                understand and identify special graphs like Euler graphs and Hamiltonian graphs.</a:t>
          </a:r>
          <a:endParaRPr lang="en-IN" sz="1600" b="1" kern="1200" dirty="0">
            <a:latin typeface="Arial" panose="020B0604020202020204" pitchFamily="34" charset="0"/>
            <a:cs typeface="Arial" panose="020B0604020202020204" pitchFamily="34" charset="0"/>
          </a:endParaRPr>
        </a:p>
      </dsp:txBody>
      <dsp:txXfrm>
        <a:off x="2399273" y="2294675"/>
        <a:ext cx="2177501" cy="2797189"/>
      </dsp:txXfrm>
    </dsp:sp>
    <dsp:sp modelId="{03851756-2421-463A-964F-C1DB21502795}">
      <dsp:nvSpPr>
        <dsp:cNvPr id="0" name=""/>
        <dsp:cNvSpPr/>
      </dsp:nvSpPr>
      <dsp:spPr>
        <a:xfrm>
          <a:off x="3031324" y="853631"/>
          <a:ext cx="914550" cy="914550"/>
        </a:xfrm>
        <a:prstGeom prst="ellipse">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1302" tIns="12700" rIns="71302" bIns="12700" numCol="1" spcCol="1270" anchor="ctr" anchorCtr="0">
          <a:noAutofit/>
        </a:bodyPr>
        <a:lstStyle/>
        <a:p>
          <a:pPr marL="0" lvl="0" indent="0" algn="ctr" defTabSz="1955800">
            <a:lnSpc>
              <a:spcPct val="90000"/>
            </a:lnSpc>
            <a:spcBef>
              <a:spcPct val="0"/>
            </a:spcBef>
            <a:spcAft>
              <a:spcPct val="35000"/>
            </a:spcAft>
            <a:buNone/>
          </a:pPr>
          <a:r>
            <a:rPr lang="en-IN" sz="4400" kern="1200"/>
            <a:t>2</a:t>
          </a:r>
          <a:endParaRPr lang="en-IN" sz="4400" kern="1200" dirty="0"/>
        </a:p>
      </dsp:txBody>
      <dsp:txXfrm>
        <a:off x="3165257" y="987564"/>
        <a:ext cx="646684" cy="646684"/>
      </dsp:txXfrm>
    </dsp:sp>
    <dsp:sp modelId="{CAFD343A-78BE-4D23-AC63-8656A1459313}">
      <dsp:nvSpPr>
        <dsp:cNvPr id="0" name=""/>
        <dsp:cNvSpPr/>
      </dsp:nvSpPr>
      <dsp:spPr>
        <a:xfrm>
          <a:off x="2399273" y="4378292"/>
          <a:ext cx="2177501" cy="72"/>
        </a:xfrm>
        <a:prstGeom prst="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283919AC-49E3-4528-8BF1-6102D7783E4B}">
      <dsp:nvSpPr>
        <dsp:cNvPr id="0" name=""/>
        <dsp:cNvSpPr/>
      </dsp:nvSpPr>
      <dsp:spPr>
        <a:xfrm>
          <a:off x="4794524" y="523122"/>
          <a:ext cx="2177501" cy="4661982"/>
        </a:xfrm>
        <a:prstGeom prst="rect">
          <a:avLst/>
        </a:prstGeom>
        <a:solidFill>
          <a:schemeClr val="accent4">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69766" tIns="330200" rIns="169766" bIns="330200" numCol="1" spcCol="1270" anchor="t" anchorCtr="0">
          <a:noAutofit/>
        </a:bodyPr>
        <a:lstStyle/>
        <a:p>
          <a:pPr marL="0" lvl="0" indent="0" algn="l" defTabSz="711200">
            <a:lnSpc>
              <a:spcPct val="150000"/>
            </a:lnSpc>
            <a:spcBef>
              <a:spcPct val="0"/>
            </a:spcBef>
            <a:spcAft>
              <a:spcPct val="35000"/>
            </a:spcAft>
            <a:buNone/>
          </a:pPr>
          <a:r>
            <a:rPr lang="en-US" sz="1600" b="1" kern="1200" dirty="0">
              <a:latin typeface="Arial" panose="020B0604020202020204" pitchFamily="34" charset="0"/>
              <a:cs typeface="Arial" panose="020B0604020202020204" pitchFamily="34" charset="0"/>
            </a:rPr>
            <a:t>CO3:                    have increased ability to understand various forms of connectedness in a graph</a:t>
          </a:r>
          <a:endParaRPr lang="en-IN" sz="1600" b="1" kern="1200" dirty="0">
            <a:latin typeface="Arial" panose="020B0604020202020204" pitchFamily="34" charset="0"/>
            <a:cs typeface="Arial" panose="020B0604020202020204" pitchFamily="34" charset="0"/>
          </a:endParaRPr>
        </a:p>
      </dsp:txBody>
      <dsp:txXfrm>
        <a:off x="4794524" y="2294675"/>
        <a:ext cx="2177501" cy="2797189"/>
      </dsp:txXfrm>
    </dsp:sp>
    <dsp:sp modelId="{9BDFF8B7-A47E-4E2F-A5EF-A053A59FE397}">
      <dsp:nvSpPr>
        <dsp:cNvPr id="0" name=""/>
        <dsp:cNvSpPr/>
      </dsp:nvSpPr>
      <dsp:spPr>
        <a:xfrm>
          <a:off x="5426575" y="853631"/>
          <a:ext cx="914550" cy="914550"/>
        </a:xfrm>
        <a:prstGeom prst="ellipse">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1302" tIns="12700" rIns="71302" bIns="12700" numCol="1" spcCol="1270" anchor="ctr" anchorCtr="0">
          <a:noAutofit/>
        </a:bodyPr>
        <a:lstStyle/>
        <a:p>
          <a:pPr marL="0" lvl="0" indent="0" algn="ctr" defTabSz="1955800">
            <a:lnSpc>
              <a:spcPct val="90000"/>
            </a:lnSpc>
            <a:spcBef>
              <a:spcPct val="0"/>
            </a:spcBef>
            <a:spcAft>
              <a:spcPct val="35000"/>
            </a:spcAft>
            <a:buNone/>
          </a:pPr>
          <a:r>
            <a:rPr lang="en-IN" sz="4400" kern="1200"/>
            <a:t>3</a:t>
          </a:r>
        </a:p>
      </dsp:txBody>
      <dsp:txXfrm>
        <a:off x="5560508" y="987564"/>
        <a:ext cx="646684" cy="646684"/>
      </dsp:txXfrm>
    </dsp:sp>
    <dsp:sp modelId="{D648BF95-9D9D-4F02-816C-038832D7B246}">
      <dsp:nvSpPr>
        <dsp:cNvPr id="0" name=""/>
        <dsp:cNvSpPr/>
      </dsp:nvSpPr>
      <dsp:spPr>
        <a:xfrm>
          <a:off x="4794524" y="4378292"/>
          <a:ext cx="2177501" cy="72"/>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607CAAB-2AE7-4193-9FC0-FC86FCB4A83F}">
      <dsp:nvSpPr>
        <dsp:cNvPr id="0" name=""/>
        <dsp:cNvSpPr/>
      </dsp:nvSpPr>
      <dsp:spPr>
        <a:xfrm>
          <a:off x="7189775" y="523122"/>
          <a:ext cx="2177501" cy="4661982"/>
        </a:xfrm>
        <a:prstGeom prst="rect">
          <a:avLst/>
        </a:prstGeom>
        <a:solidFill>
          <a:schemeClr val="accent5">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69766" tIns="330200" rIns="169766" bIns="330200" numCol="1" spcCol="1270" anchor="t" anchorCtr="0">
          <a:noAutofit/>
        </a:bodyPr>
        <a:lstStyle/>
        <a:p>
          <a:pPr marL="0" lvl="0" indent="0" algn="l" defTabSz="711200">
            <a:lnSpc>
              <a:spcPct val="150000"/>
            </a:lnSpc>
            <a:spcBef>
              <a:spcPct val="0"/>
            </a:spcBef>
            <a:spcAft>
              <a:spcPct val="35000"/>
            </a:spcAft>
            <a:buNone/>
          </a:pPr>
          <a:r>
            <a:rPr lang="en-US" sz="1600" b="1" kern="1200" dirty="0">
              <a:latin typeface="Arial" panose="020B0604020202020204" pitchFamily="34" charset="0"/>
              <a:cs typeface="Arial" panose="020B0604020202020204" pitchFamily="34" charset="0"/>
            </a:rPr>
            <a:t>CO4:                  appreciate different graph-coloring problems and their solutions.</a:t>
          </a:r>
          <a:endParaRPr lang="en-IN" sz="1600" b="1" kern="1200" dirty="0">
            <a:latin typeface="Arial" panose="020B0604020202020204" pitchFamily="34" charset="0"/>
            <a:cs typeface="Arial" panose="020B0604020202020204" pitchFamily="34" charset="0"/>
          </a:endParaRPr>
        </a:p>
      </dsp:txBody>
      <dsp:txXfrm>
        <a:off x="7189775" y="2294675"/>
        <a:ext cx="2177501" cy="2797189"/>
      </dsp:txXfrm>
    </dsp:sp>
    <dsp:sp modelId="{F0F46A73-1033-4D5B-A1ED-EB690792FF2A}">
      <dsp:nvSpPr>
        <dsp:cNvPr id="0" name=""/>
        <dsp:cNvSpPr/>
      </dsp:nvSpPr>
      <dsp:spPr>
        <a:xfrm>
          <a:off x="7821827" y="853631"/>
          <a:ext cx="914550" cy="914550"/>
        </a:xfrm>
        <a:prstGeom prst="ellipse">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1302" tIns="12700" rIns="71302" bIns="12700" numCol="1" spcCol="1270" anchor="ctr" anchorCtr="0">
          <a:noAutofit/>
        </a:bodyPr>
        <a:lstStyle/>
        <a:p>
          <a:pPr marL="0" lvl="0" indent="0" algn="ctr" defTabSz="1955800">
            <a:lnSpc>
              <a:spcPct val="90000"/>
            </a:lnSpc>
            <a:spcBef>
              <a:spcPct val="0"/>
            </a:spcBef>
            <a:spcAft>
              <a:spcPct val="35000"/>
            </a:spcAft>
            <a:buNone/>
          </a:pPr>
          <a:r>
            <a:rPr lang="en-IN" sz="4400" kern="1200"/>
            <a:t>4</a:t>
          </a:r>
        </a:p>
      </dsp:txBody>
      <dsp:txXfrm>
        <a:off x="7955760" y="987564"/>
        <a:ext cx="646684" cy="646684"/>
      </dsp:txXfrm>
    </dsp:sp>
    <dsp:sp modelId="{FFE62EE3-4982-452B-95A2-8E11C98C6202}">
      <dsp:nvSpPr>
        <dsp:cNvPr id="0" name=""/>
        <dsp:cNvSpPr/>
      </dsp:nvSpPr>
      <dsp:spPr>
        <a:xfrm>
          <a:off x="7189775" y="4378292"/>
          <a:ext cx="2177501" cy="72"/>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53197E3-0038-4585-AEC7-E35E22E8FD83}">
      <dsp:nvSpPr>
        <dsp:cNvPr id="0" name=""/>
        <dsp:cNvSpPr/>
      </dsp:nvSpPr>
      <dsp:spPr>
        <a:xfrm>
          <a:off x="9585027" y="523122"/>
          <a:ext cx="2177501" cy="4661982"/>
        </a:xfrm>
        <a:prstGeom prst="rect">
          <a:avLst/>
        </a:prstGeom>
        <a:solidFill>
          <a:schemeClr val="accent6">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69766" tIns="330200" rIns="169766" bIns="330200" numCol="1" spcCol="1270" anchor="t" anchorCtr="0">
          <a:noAutofit/>
        </a:bodyPr>
        <a:lstStyle/>
        <a:p>
          <a:pPr marL="0" lvl="0" indent="0" algn="l" defTabSz="711200">
            <a:lnSpc>
              <a:spcPct val="150000"/>
            </a:lnSpc>
            <a:spcBef>
              <a:spcPct val="0"/>
            </a:spcBef>
            <a:spcAft>
              <a:spcPct val="35000"/>
            </a:spcAft>
            <a:buNone/>
          </a:pPr>
          <a:r>
            <a:rPr lang="en-US" sz="1600" b="1" kern="1200" dirty="0">
              <a:latin typeface="Arial" panose="020B0604020202020204" pitchFamily="34" charset="0"/>
              <a:cs typeface="Arial" panose="020B0604020202020204" pitchFamily="34" charset="0"/>
            </a:rPr>
            <a:t>CO5:                      to model simple problems from real life as graph-coloring problems.</a:t>
          </a:r>
          <a:endParaRPr lang="en-IN" sz="1600" b="1" kern="1200" dirty="0">
            <a:latin typeface="Arial" panose="020B0604020202020204" pitchFamily="34" charset="0"/>
            <a:cs typeface="Arial" panose="020B0604020202020204" pitchFamily="34" charset="0"/>
          </a:endParaRPr>
        </a:p>
      </dsp:txBody>
      <dsp:txXfrm>
        <a:off x="9585027" y="2294675"/>
        <a:ext cx="2177501" cy="2797189"/>
      </dsp:txXfrm>
    </dsp:sp>
    <dsp:sp modelId="{3E5F52AC-4DDB-462D-8EDF-933FC4B16CFC}">
      <dsp:nvSpPr>
        <dsp:cNvPr id="0" name=""/>
        <dsp:cNvSpPr/>
      </dsp:nvSpPr>
      <dsp:spPr>
        <a:xfrm>
          <a:off x="10217078" y="853631"/>
          <a:ext cx="914550" cy="914550"/>
        </a:xfrm>
        <a:prstGeom prst="ellipse">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1302" tIns="12700" rIns="71302" bIns="12700" numCol="1" spcCol="1270" anchor="ctr" anchorCtr="0">
          <a:noAutofit/>
        </a:bodyPr>
        <a:lstStyle/>
        <a:p>
          <a:pPr marL="0" lvl="0" indent="0" algn="ctr" defTabSz="1955800">
            <a:lnSpc>
              <a:spcPct val="90000"/>
            </a:lnSpc>
            <a:spcBef>
              <a:spcPct val="0"/>
            </a:spcBef>
            <a:spcAft>
              <a:spcPct val="35000"/>
            </a:spcAft>
            <a:buNone/>
          </a:pPr>
          <a:r>
            <a:rPr lang="en-IN" sz="4400" kern="1200"/>
            <a:t>5</a:t>
          </a:r>
          <a:endParaRPr lang="en-IN" sz="4400" kern="1200" dirty="0"/>
        </a:p>
      </dsp:txBody>
      <dsp:txXfrm>
        <a:off x="10351011" y="987564"/>
        <a:ext cx="646684" cy="646684"/>
      </dsp:txXfrm>
    </dsp:sp>
    <dsp:sp modelId="{1DF86804-A47A-4838-BB8E-E5AE2A16743B}">
      <dsp:nvSpPr>
        <dsp:cNvPr id="0" name=""/>
        <dsp:cNvSpPr/>
      </dsp:nvSpPr>
      <dsp:spPr>
        <a:xfrm>
          <a:off x="9585027" y="4378292"/>
          <a:ext cx="2177501" cy="72"/>
        </a:xfrm>
        <a:prstGeom prst="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0574D-CC54-4DA3-B229-5E2CD0E21CDB}">
      <dsp:nvSpPr>
        <dsp:cNvPr id="0" name=""/>
        <dsp:cNvSpPr/>
      </dsp:nvSpPr>
      <dsp:spPr>
        <a:xfrm>
          <a:off x="654778" y="2089"/>
          <a:ext cx="4943666" cy="296619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Arial" panose="020B0604020202020204" pitchFamily="34" charset="0"/>
              <a:cs typeface="Arial" panose="020B0604020202020204" pitchFamily="34" charset="0"/>
            </a:rPr>
            <a:t>K-partite</a:t>
          </a:r>
          <a:endParaRPr lang="en-US" sz="1800" b="1" kern="1200" dirty="0">
            <a:latin typeface="Arial" panose="020B0604020202020204" pitchFamily="34" charset="0"/>
            <a:cs typeface="Arial" panose="020B0604020202020204" pitchFamily="34" charset="0"/>
          </a:endParaRPr>
        </a:p>
      </dsp:txBody>
      <dsp:txXfrm>
        <a:off x="654778" y="2089"/>
        <a:ext cx="4943666" cy="2966199"/>
      </dsp:txXfrm>
    </dsp:sp>
    <dsp:sp modelId="{0E7B2543-CF8A-453D-A212-0719F9B7F2F8}">
      <dsp:nvSpPr>
        <dsp:cNvPr id="0" name=""/>
        <dsp:cNvSpPr/>
      </dsp:nvSpPr>
      <dsp:spPr>
        <a:xfrm>
          <a:off x="6092811" y="2089"/>
          <a:ext cx="4943666" cy="296619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Arial" panose="020B0604020202020204" pitchFamily="34" charset="0"/>
              <a:cs typeface="Arial" panose="020B0604020202020204" pitchFamily="34" charset="0"/>
            </a:rPr>
            <a:t>Self complementary</a:t>
          </a:r>
          <a:endParaRPr lang="en-US" sz="1800" b="1" kern="1200" dirty="0">
            <a:latin typeface="Arial" panose="020B0604020202020204" pitchFamily="34" charset="0"/>
            <a:cs typeface="Arial" panose="020B0604020202020204" pitchFamily="34" charset="0"/>
          </a:endParaRPr>
        </a:p>
      </dsp:txBody>
      <dsp:txXfrm>
        <a:off x="6092811" y="2089"/>
        <a:ext cx="4943666" cy="2966199"/>
      </dsp:txXfrm>
    </dsp:sp>
    <dsp:sp modelId="{B40E1AD0-F23E-4825-84EA-190233FA1869}">
      <dsp:nvSpPr>
        <dsp:cNvPr id="0" name=""/>
        <dsp:cNvSpPr/>
      </dsp:nvSpPr>
      <dsp:spPr>
        <a:xfrm>
          <a:off x="654778" y="3462655"/>
          <a:ext cx="4943666" cy="296619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Decomposition</a:t>
          </a:r>
        </a:p>
      </dsp:txBody>
      <dsp:txXfrm>
        <a:off x="654778" y="3462655"/>
        <a:ext cx="4943666" cy="2966199"/>
      </dsp:txXfrm>
    </dsp:sp>
    <dsp:sp modelId="{1DC3683A-E520-4197-A16E-4D0B212CDA3C}">
      <dsp:nvSpPr>
        <dsp:cNvPr id="0" name=""/>
        <dsp:cNvSpPr/>
      </dsp:nvSpPr>
      <dsp:spPr>
        <a:xfrm>
          <a:off x="6092811" y="3462655"/>
          <a:ext cx="4943666" cy="296619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Degree sequence</a:t>
          </a:r>
        </a:p>
        <a:p>
          <a:pPr marL="0" lvl="0" indent="0" algn="ctr" defTabSz="800100">
            <a:lnSpc>
              <a:spcPct val="90000"/>
            </a:lnSpc>
            <a:spcBef>
              <a:spcPct val="0"/>
            </a:spcBef>
            <a:spcAft>
              <a:spcPct val="35000"/>
            </a:spcAft>
            <a:buNone/>
          </a:pPr>
          <a:endParaRPr lang="en-US" sz="1800" b="1" kern="1200" dirty="0">
            <a:latin typeface="Arial" panose="020B0604020202020204" pitchFamily="34" charset="0"/>
            <a:cs typeface="Arial" panose="020B0604020202020204" pitchFamily="34" charset="0"/>
          </a:endParaRPr>
        </a:p>
      </dsp:txBody>
      <dsp:txXfrm>
        <a:off x="6092811" y="3462655"/>
        <a:ext cx="4943666" cy="2966199"/>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17T03:51:46.626"/>
    </inkml:context>
    <inkml:brush xml:id="br0">
      <inkml:brushProperty name="width" value="0.05" units="cm"/>
      <inkml:brushProperty name="height" value="0.05" units="cm"/>
      <inkml:brushProperty name="color" value="#FF0066"/>
      <inkml:brushProperty name="ignorePressure" value="1"/>
    </inkml:brush>
  </inkml:definitions>
  <inkml:trace contextRef="#ctx0" brushRef="#br0">596 1,'-74'96,"57"-69,0 1,1 0,-9 26,20-43,-14 34,-63 225,38-115,24-80,-25 85,19-74,-33 83,29-89,-1-5,2-3,0-6,2-1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0EB5-76F3-ABC5-857C-A384B9801B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C67AB9C-E05F-4547-2A96-A900CCC222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295D99E-4027-ED97-8A3E-3B63E8AC6902}"/>
              </a:ext>
            </a:extLst>
          </p:cNvPr>
          <p:cNvSpPr>
            <a:spLocks noGrp="1"/>
          </p:cNvSpPr>
          <p:nvPr>
            <p:ph type="dt" sz="half" idx="10"/>
          </p:nvPr>
        </p:nvSpPr>
        <p:spPr/>
        <p:txBody>
          <a:bodyPr/>
          <a:lstStyle/>
          <a:p>
            <a:fld id="{ABC1D095-31A7-4945-A833-1C57C1B138B9}" type="datetimeFigureOut">
              <a:rPr lang="en-IN" smtClean="0"/>
              <a:t>17-09-2022</a:t>
            </a:fld>
            <a:endParaRPr lang="en-IN"/>
          </a:p>
        </p:txBody>
      </p:sp>
      <p:sp>
        <p:nvSpPr>
          <p:cNvPr id="5" name="Footer Placeholder 4">
            <a:extLst>
              <a:ext uri="{FF2B5EF4-FFF2-40B4-BE49-F238E27FC236}">
                <a16:creationId xmlns:a16="http://schemas.microsoft.com/office/drawing/2014/main" id="{609D8243-F13A-FE57-8FBD-740C53985E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0FDFAD-B9D2-F46D-07D5-070EC3FADBE9}"/>
              </a:ext>
            </a:extLst>
          </p:cNvPr>
          <p:cNvSpPr>
            <a:spLocks noGrp="1"/>
          </p:cNvSpPr>
          <p:nvPr>
            <p:ph type="sldNum" sz="quarter" idx="12"/>
          </p:nvPr>
        </p:nvSpPr>
        <p:spPr/>
        <p:txBody>
          <a:bodyPr/>
          <a:lstStyle/>
          <a:p>
            <a:fld id="{2BC14F45-E12F-4EBE-A254-E0874E903339}" type="slidenum">
              <a:rPr lang="en-IN" smtClean="0"/>
              <a:t>‹#›</a:t>
            </a:fld>
            <a:endParaRPr lang="en-IN"/>
          </a:p>
        </p:txBody>
      </p:sp>
    </p:spTree>
    <p:extLst>
      <p:ext uri="{BB962C8B-B14F-4D97-AF65-F5344CB8AC3E}">
        <p14:creationId xmlns:p14="http://schemas.microsoft.com/office/powerpoint/2010/main" val="4120242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7F57C-2A7E-287B-04C8-D655A61ACE4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A874F2-8615-9E00-DF19-FE0F5322D8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C67406-3E98-AFCE-304B-52AF42DD8DD0}"/>
              </a:ext>
            </a:extLst>
          </p:cNvPr>
          <p:cNvSpPr>
            <a:spLocks noGrp="1"/>
          </p:cNvSpPr>
          <p:nvPr>
            <p:ph type="dt" sz="half" idx="10"/>
          </p:nvPr>
        </p:nvSpPr>
        <p:spPr/>
        <p:txBody>
          <a:bodyPr/>
          <a:lstStyle/>
          <a:p>
            <a:fld id="{ABC1D095-31A7-4945-A833-1C57C1B138B9}" type="datetimeFigureOut">
              <a:rPr lang="en-IN" smtClean="0"/>
              <a:t>17-09-2022</a:t>
            </a:fld>
            <a:endParaRPr lang="en-IN"/>
          </a:p>
        </p:txBody>
      </p:sp>
      <p:sp>
        <p:nvSpPr>
          <p:cNvPr id="5" name="Footer Placeholder 4">
            <a:extLst>
              <a:ext uri="{FF2B5EF4-FFF2-40B4-BE49-F238E27FC236}">
                <a16:creationId xmlns:a16="http://schemas.microsoft.com/office/drawing/2014/main" id="{52021F62-AF67-1494-C4F1-B3DC9B37CB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C4E464-FC71-4ED0-EF60-AD8FD3D75468}"/>
              </a:ext>
            </a:extLst>
          </p:cNvPr>
          <p:cNvSpPr>
            <a:spLocks noGrp="1"/>
          </p:cNvSpPr>
          <p:nvPr>
            <p:ph type="sldNum" sz="quarter" idx="12"/>
          </p:nvPr>
        </p:nvSpPr>
        <p:spPr/>
        <p:txBody>
          <a:bodyPr/>
          <a:lstStyle/>
          <a:p>
            <a:fld id="{2BC14F45-E12F-4EBE-A254-E0874E903339}" type="slidenum">
              <a:rPr lang="en-IN" smtClean="0"/>
              <a:t>‹#›</a:t>
            </a:fld>
            <a:endParaRPr lang="en-IN"/>
          </a:p>
        </p:txBody>
      </p:sp>
    </p:spTree>
    <p:extLst>
      <p:ext uri="{BB962C8B-B14F-4D97-AF65-F5344CB8AC3E}">
        <p14:creationId xmlns:p14="http://schemas.microsoft.com/office/powerpoint/2010/main" val="3486827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A8BE0A-B582-7D10-5445-D34FBE637C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D85DBF-A830-BF77-D634-2A582881D1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ACF8A3-BA22-CE9C-F0F6-2C7E7F83EC47}"/>
              </a:ext>
            </a:extLst>
          </p:cNvPr>
          <p:cNvSpPr>
            <a:spLocks noGrp="1"/>
          </p:cNvSpPr>
          <p:nvPr>
            <p:ph type="dt" sz="half" idx="10"/>
          </p:nvPr>
        </p:nvSpPr>
        <p:spPr/>
        <p:txBody>
          <a:bodyPr/>
          <a:lstStyle/>
          <a:p>
            <a:fld id="{ABC1D095-31A7-4945-A833-1C57C1B138B9}" type="datetimeFigureOut">
              <a:rPr lang="en-IN" smtClean="0"/>
              <a:t>17-09-2022</a:t>
            </a:fld>
            <a:endParaRPr lang="en-IN"/>
          </a:p>
        </p:txBody>
      </p:sp>
      <p:sp>
        <p:nvSpPr>
          <p:cNvPr id="5" name="Footer Placeholder 4">
            <a:extLst>
              <a:ext uri="{FF2B5EF4-FFF2-40B4-BE49-F238E27FC236}">
                <a16:creationId xmlns:a16="http://schemas.microsoft.com/office/drawing/2014/main" id="{91C714A7-0611-9EA1-B4BA-7419D045CC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62683D-CDF4-CCCC-4BE5-4D17167C6CB8}"/>
              </a:ext>
            </a:extLst>
          </p:cNvPr>
          <p:cNvSpPr>
            <a:spLocks noGrp="1"/>
          </p:cNvSpPr>
          <p:nvPr>
            <p:ph type="sldNum" sz="quarter" idx="12"/>
          </p:nvPr>
        </p:nvSpPr>
        <p:spPr/>
        <p:txBody>
          <a:bodyPr/>
          <a:lstStyle/>
          <a:p>
            <a:fld id="{2BC14F45-E12F-4EBE-A254-E0874E903339}" type="slidenum">
              <a:rPr lang="en-IN" smtClean="0"/>
              <a:t>‹#›</a:t>
            </a:fld>
            <a:endParaRPr lang="en-IN"/>
          </a:p>
        </p:txBody>
      </p:sp>
    </p:spTree>
    <p:extLst>
      <p:ext uri="{BB962C8B-B14F-4D97-AF65-F5344CB8AC3E}">
        <p14:creationId xmlns:p14="http://schemas.microsoft.com/office/powerpoint/2010/main" val="2875424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AA48-C859-0B85-965A-80C240AC6C5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A98903-F482-F0F5-8B72-BD3B0EFBD6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AEB974-2EBD-353D-B2B9-161F8F5C4B85}"/>
              </a:ext>
            </a:extLst>
          </p:cNvPr>
          <p:cNvSpPr>
            <a:spLocks noGrp="1"/>
          </p:cNvSpPr>
          <p:nvPr>
            <p:ph type="dt" sz="half" idx="10"/>
          </p:nvPr>
        </p:nvSpPr>
        <p:spPr/>
        <p:txBody>
          <a:bodyPr/>
          <a:lstStyle/>
          <a:p>
            <a:fld id="{ABC1D095-31A7-4945-A833-1C57C1B138B9}" type="datetimeFigureOut">
              <a:rPr lang="en-IN" smtClean="0"/>
              <a:t>17-09-2022</a:t>
            </a:fld>
            <a:endParaRPr lang="en-IN"/>
          </a:p>
        </p:txBody>
      </p:sp>
      <p:sp>
        <p:nvSpPr>
          <p:cNvPr id="5" name="Footer Placeholder 4">
            <a:extLst>
              <a:ext uri="{FF2B5EF4-FFF2-40B4-BE49-F238E27FC236}">
                <a16:creationId xmlns:a16="http://schemas.microsoft.com/office/drawing/2014/main" id="{95520BCC-0BCF-6963-23C0-1E0C76FBAD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6CC3C2-99BB-3C2C-5855-17D47138F0C0}"/>
              </a:ext>
            </a:extLst>
          </p:cNvPr>
          <p:cNvSpPr>
            <a:spLocks noGrp="1"/>
          </p:cNvSpPr>
          <p:nvPr>
            <p:ph type="sldNum" sz="quarter" idx="12"/>
          </p:nvPr>
        </p:nvSpPr>
        <p:spPr/>
        <p:txBody>
          <a:bodyPr/>
          <a:lstStyle/>
          <a:p>
            <a:fld id="{2BC14F45-E12F-4EBE-A254-E0874E903339}" type="slidenum">
              <a:rPr lang="en-IN" smtClean="0"/>
              <a:t>‹#›</a:t>
            </a:fld>
            <a:endParaRPr lang="en-IN"/>
          </a:p>
        </p:txBody>
      </p:sp>
    </p:spTree>
    <p:extLst>
      <p:ext uri="{BB962C8B-B14F-4D97-AF65-F5344CB8AC3E}">
        <p14:creationId xmlns:p14="http://schemas.microsoft.com/office/powerpoint/2010/main" val="1538399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3E7B0-E2F6-7C97-01BD-49514B2AC9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B3C157F-304D-1B60-C7C3-BECDEC16C2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F0D5B6-0185-02C3-C1C7-4A2DAA939576}"/>
              </a:ext>
            </a:extLst>
          </p:cNvPr>
          <p:cNvSpPr>
            <a:spLocks noGrp="1"/>
          </p:cNvSpPr>
          <p:nvPr>
            <p:ph type="dt" sz="half" idx="10"/>
          </p:nvPr>
        </p:nvSpPr>
        <p:spPr/>
        <p:txBody>
          <a:bodyPr/>
          <a:lstStyle/>
          <a:p>
            <a:fld id="{ABC1D095-31A7-4945-A833-1C57C1B138B9}" type="datetimeFigureOut">
              <a:rPr lang="en-IN" smtClean="0"/>
              <a:t>17-09-2022</a:t>
            </a:fld>
            <a:endParaRPr lang="en-IN"/>
          </a:p>
        </p:txBody>
      </p:sp>
      <p:sp>
        <p:nvSpPr>
          <p:cNvPr id="5" name="Footer Placeholder 4">
            <a:extLst>
              <a:ext uri="{FF2B5EF4-FFF2-40B4-BE49-F238E27FC236}">
                <a16:creationId xmlns:a16="http://schemas.microsoft.com/office/drawing/2014/main" id="{47D4C3AE-43F5-CDE7-7181-18B1C9D0A1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C2ED69-592B-F2F1-B18C-03303805882B}"/>
              </a:ext>
            </a:extLst>
          </p:cNvPr>
          <p:cNvSpPr>
            <a:spLocks noGrp="1"/>
          </p:cNvSpPr>
          <p:nvPr>
            <p:ph type="sldNum" sz="quarter" idx="12"/>
          </p:nvPr>
        </p:nvSpPr>
        <p:spPr/>
        <p:txBody>
          <a:bodyPr/>
          <a:lstStyle/>
          <a:p>
            <a:fld id="{2BC14F45-E12F-4EBE-A254-E0874E903339}" type="slidenum">
              <a:rPr lang="en-IN" smtClean="0"/>
              <a:t>‹#›</a:t>
            </a:fld>
            <a:endParaRPr lang="en-IN"/>
          </a:p>
        </p:txBody>
      </p:sp>
    </p:spTree>
    <p:extLst>
      <p:ext uri="{BB962C8B-B14F-4D97-AF65-F5344CB8AC3E}">
        <p14:creationId xmlns:p14="http://schemas.microsoft.com/office/powerpoint/2010/main" val="241263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2B0A2-233F-0BDB-2819-55C64C6556B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53006E-E6C1-8295-47CD-534B4DDAE7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6D691B3-E832-E9C7-4AF1-4AB78FDD1C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6620456-DFB0-8D4B-6A09-BF7ED36F4E2D}"/>
              </a:ext>
            </a:extLst>
          </p:cNvPr>
          <p:cNvSpPr>
            <a:spLocks noGrp="1"/>
          </p:cNvSpPr>
          <p:nvPr>
            <p:ph type="dt" sz="half" idx="10"/>
          </p:nvPr>
        </p:nvSpPr>
        <p:spPr/>
        <p:txBody>
          <a:bodyPr/>
          <a:lstStyle/>
          <a:p>
            <a:fld id="{ABC1D095-31A7-4945-A833-1C57C1B138B9}" type="datetimeFigureOut">
              <a:rPr lang="en-IN" smtClean="0"/>
              <a:t>17-09-2022</a:t>
            </a:fld>
            <a:endParaRPr lang="en-IN"/>
          </a:p>
        </p:txBody>
      </p:sp>
      <p:sp>
        <p:nvSpPr>
          <p:cNvPr id="6" name="Footer Placeholder 5">
            <a:extLst>
              <a:ext uri="{FF2B5EF4-FFF2-40B4-BE49-F238E27FC236}">
                <a16:creationId xmlns:a16="http://schemas.microsoft.com/office/drawing/2014/main" id="{0655623F-B277-29C2-9ED1-E2094AD8DA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A08BB4-C2BB-94B9-0029-2E20D711284A}"/>
              </a:ext>
            </a:extLst>
          </p:cNvPr>
          <p:cNvSpPr>
            <a:spLocks noGrp="1"/>
          </p:cNvSpPr>
          <p:nvPr>
            <p:ph type="sldNum" sz="quarter" idx="12"/>
          </p:nvPr>
        </p:nvSpPr>
        <p:spPr/>
        <p:txBody>
          <a:bodyPr/>
          <a:lstStyle/>
          <a:p>
            <a:fld id="{2BC14F45-E12F-4EBE-A254-E0874E903339}" type="slidenum">
              <a:rPr lang="en-IN" smtClean="0"/>
              <a:t>‹#›</a:t>
            </a:fld>
            <a:endParaRPr lang="en-IN"/>
          </a:p>
        </p:txBody>
      </p:sp>
    </p:spTree>
    <p:extLst>
      <p:ext uri="{BB962C8B-B14F-4D97-AF65-F5344CB8AC3E}">
        <p14:creationId xmlns:p14="http://schemas.microsoft.com/office/powerpoint/2010/main" val="2545100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66EF0-8BC9-84CF-7CCF-9388382C570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3E6964D-9544-847D-9AAB-2C8A1DB0CF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043680-6B3F-5FB4-BDA8-36D2BDD757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3167900-4BCA-DA9C-4592-8B4DA9A82B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1FFB46-9648-B037-736C-C0EE1AC96C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CE53B8F-6BFC-BDFE-C0D8-8AD36D4CBF54}"/>
              </a:ext>
            </a:extLst>
          </p:cNvPr>
          <p:cNvSpPr>
            <a:spLocks noGrp="1"/>
          </p:cNvSpPr>
          <p:nvPr>
            <p:ph type="dt" sz="half" idx="10"/>
          </p:nvPr>
        </p:nvSpPr>
        <p:spPr/>
        <p:txBody>
          <a:bodyPr/>
          <a:lstStyle/>
          <a:p>
            <a:fld id="{ABC1D095-31A7-4945-A833-1C57C1B138B9}" type="datetimeFigureOut">
              <a:rPr lang="en-IN" smtClean="0"/>
              <a:t>17-09-2022</a:t>
            </a:fld>
            <a:endParaRPr lang="en-IN"/>
          </a:p>
        </p:txBody>
      </p:sp>
      <p:sp>
        <p:nvSpPr>
          <p:cNvPr id="8" name="Footer Placeholder 7">
            <a:extLst>
              <a:ext uri="{FF2B5EF4-FFF2-40B4-BE49-F238E27FC236}">
                <a16:creationId xmlns:a16="http://schemas.microsoft.com/office/drawing/2014/main" id="{E40D7307-BB22-994C-ED93-0683A3D460A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A69D959-A4A2-4750-5918-C4EC5B4C1E61}"/>
              </a:ext>
            </a:extLst>
          </p:cNvPr>
          <p:cNvSpPr>
            <a:spLocks noGrp="1"/>
          </p:cNvSpPr>
          <p:nvPr>
            <p:ph type="sldNum" sz="quarter" idx="12"/>
          </p:nvPr>
        </p:nvSpPr>
        <p:spPr/>
        <p:txBody>
          <a:bodyPr/>
          <a:lstStyle/>
          <a:p>
            <a:fld id="{2BC14F45-E12F-4EBE-A254-E0874E903339}" type="slidenum">
              <a:rPr lang="en-IN" smtClean="0"/>
              <a:t>‹#›</a:t>
            </a:fld>
            <a:endParaRPr lang="en-IN"/>
          </a:p>
        </p:txBody>
      </p:sp>
    </p:spTree>
    <p:extLst>
      <p:ext uri="{BB962C8B-B14F-4D97-AF65-F5344CB8AC3E}">
        <p14:creationId xmlns:p14="http://schemas.microsoft.com/office/powerpoint/2010/main" val="1335083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2E77-8483-34EB-6959-308FEBD2F9C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9405DA2-1623-12D6-F5D2-A9C66153A979}"/>
              </a:ext>
            </a:extLst>
          </p:cNvPr>
          <p:cNvSpPr>
            <a:spLocks noGrp="1"/>
          </p:cNvSpPr>
          <p:nvPr>
            <p:ph type="dt" sz="half" idx="10"/>
          </p:nvPr>
        </p:nvSpPr>
        <p:spPr/>
        <p:txBody>
          <a:bodyPr/>
          <a:lstStyle/>
          <a:p>
            <a:fld id="{ABC1D095-31A7-4945-A833-1C57C1B138B9}" type="datetimeFigureOut">
              <a:rPr lang="en-IN" smtClean="0"/>
              <a:t>17-09-2022</a:t>
            </a:fld>
            <a:endParaRPr lang="en-IN"/>
          </a:p>
        </p:txBody>
      </p:sp>
      <p:sp>
        <p:nvSpPr>
          <p:cNvPr id="4" name="Footer Placeholder 3">
            <a:extLst>
              <a:ext uri="{FF2B5EF4-FFF2-40B4-BE49-F238E27FC236}">
                <a16:creationId xmlns:a16="http://schemas.microsoft.com/office/drawing/2014/main" id="{A145F46C-F29F-EB5C-C2C5-4EC441774C2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F0A9CFD-1B41-B9E3-515E-4E5F7675D11B}"/>
              </a:ext>
            </a:extLst>
          </p:cNvPr>
          <p:cNvSpPr>
            <a:spLocks noGrp="1"/>
          </p:cNvSpPr>
          <p:nvPr>
            <p:ph type="sldNum" sz="quarter" idx="12"/>
          </p:nvPr>
        </p:nvSpPr>
        <p:spPr/>
        <p:txBody>
          <a:bodyPr/>
          <a:lstStyle/>
          <a:p>
            <a:fld id="{2BC14F45-E12F-4EBE-A254-E0874E903339}" type="slidenum">
              <a:rPr lang="en-IN" smtClean="0"/>
              <a:t>‹#›</a:t>
            </a:fld>
            <a:endParaRPr lang="en-IN"/>
          </a:p>
        </p:txBody>
      </p:sp>
    </p:spTree>
    <p:extLst>
      <p:ext uri="{BB962C8B-B14F-4D97-AF65-F5344CB8AC3E}">
        <p14:creationId xmlns:p14="http://schemas.microsoft.com/office/powerpoint/2010/main" val="3195320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202779-83B9-5315-CEA6-4E9122E1FDDA}"/>
              </a:ext>
            </a:extLst>
          </p:cNvPr>
          <p:cNvSpPr>
            <a:spLocks noGrp="1"/>
          </p:cNvSpPr>
          <p:nvPr>
            <p:ph type="dt" sz="half" idx="10"/>
          </p:nvPr>
        </p:nvSpPr>
        <p:spPr/>
        <p:txBody>
          <a:bodyPr/>
          <a:lstStyle/>
          <a:p>
            <a:fld id="{ABC1D095-31A7-4945-A833-1C57C1B138B9}" type="datetimeFigureOut">
              <a:rPr lang="en-IN" smtClean="0"/>
              <a:t>17-09-2022</a:t>
            </a:fld>
            <a:endParaRPr lang="en-IN"/>
          </a:p>
        </p:txBody>
      </p:sp>
      <p:sp>
        <p:nvSpPr>
          <p:cNvPr id="3" name="Footer Placeholder 2">
            <a:extLst>
              <a:ext uri="{FF2B5EF4-FFF2-40B4-BE49-F238E27FC236}">
                <a16:creationId xmlns:a16="http://schemas.microsoft.com/office/drawing/2014/main" id="{59019799-FD41-7CA8-E89A-024CBA8B7CE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21C26CE-39BC-785F-CBE6-0299924BC80D}"/>
              </a:ext>
            </a:extLst>
          </p:cNvPr>
          <p:cNvSpPr>
            <a:spLocks noGrp="1"/>
          </p:cNvSpPr>
          <p:nvPr>
            <p:ph type="sldNum" sz="quarter" idx="12"/>
          </p:nvPr>
        </p:nvSpPr>
        <p:spPr/>
        <p:txBody>
          <a:bodyPr/>
          <a:lstStyle/>
          <a:p>
            <a:fld id="{2BC14F45-E12F-4EBE-A254-E0874E903339}" type="slidenum">
              <a:rPr lang="en-IN" smtClean="0"/>
              <a:t>‹#›</a:t>
            </a:fld>
            <a:endParaRPr lang="en-IN"/>
          </a:p>
        </p:txBody>
      </p:sp>
    </p:spTree>
    <p:extLst>
      <p:ext uri="{BB962C8B-B14F-4D97-AF65-F5344CB8AC3E}">
        <p14:creationId xmlns:p14="http://schemas.microsoft.com/office/powerpoint/2010/main" val="1267363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4379F-DE9C-E9D8-2934-F2A880504B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CC9D797-239B-6E64-A303-2A28D66CC8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4B897BA-ACA4-D6B1-2BFA-124CB50014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666B2E-C569-EBA0-F03B-0D54A5395D07}"/>
              </a:ext>
            </a:extLst>
          </p:cNvPr>
          <p:cNvSpPr>
            <a:spLocks noGrp="1"/>
          </p:cNvSpPr>
          <p:nvPr>
            <p:ph type="dt" sz="half" idx="10"/>
          </p:nvPr>
        </p:nvSpPr>
        <p:spPr/>
        <p:txBody>
          <a:bodyPr/>
          <a:lstStyle/>
          <a:p>
            <a:fld id="{ABC1D095-31A7-4945-A833-1C57C1B138B9}" type="datetimeFigureOut">
              <a:rPr lang="en-IN" smtClean="0"/>
              <a:t>17-09-2022</a:t>
            </a:fld>
            <a:endParaRPr lang="en-IN"/>
          </a:p>
        </p:txBody>
      </p:sp>
      <p:sp>
        <p:nvSpPr>
          <p:cNvPr id="6" name="Footer Placeholder 5">
            <a:extLst>
              <a:ext uri="{FF2B5EF4-FFF2-40B4-BE49-F238E27FC236}">
                <a16:creationId xmlns:a16="http://schemas.microsoft.com/office/drawing/2014/main" id="{2E5C665A-4A8D-3D65-3114-C8C968DE7E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4624DA-577E-B819-7A7C-7D3DF2BF8DDA}"/>
              </a:ext>
            </a:extLst>
          </p:cNvPr>
          <p:cNvSpPr>
            <a:spLocks noGrp="1"/>
          </p:cNvSpPr>
          <p:nvPr>
            <p:ph type="sldNum" sz="quarter" idx="12"/>
          </p:nvPr>
        </p:nvSpPr>
        <p:spPr/>
        <p:txBody>
          <a:bodyPr/>
          <a:lstStyle/>
          <a:p>
            <a:fld id="{2BC14F45-E12F-4EBE-A254-E0874E903339}" type="slidenum">
              <a:rPr lang="en-IN" smtClean="0"/>
              <a:t>‹#›</a:t>
            </a:fld>
            <a:endParaRPr lang="en-IN"/>
          </a:p>
        </p:txBody>
      </p:sp>
    </p:spTree>
    <p:extLst>
      <p:ext uri="{BB962C8B-B14F-4D97-AF65-F5344CB8AC3E}">
        <p14:creationId xmlns:p14="http://schemas.microsoft.com/office/powerpoint/2010/main" val="2499425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1EDD-84D6-9850-2935-85731538B5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43829BB-2388-832A-DE45-4DADAE27D4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0383352-74D5-9B21-0EC4-16EB0C48F2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D9B40E-D13D-B39A-F018-5B16FE744172}"/>
              </a:ext>
            </a:extLst>
          </p:cNvPr>
          <p:cNvSpPr>
            <a:spLocks noGrp="1"/>
          </p:cNvSpPr>
          <p:nvPr>
            <p:ph type="dt" sz="half" idx="10"/>
          </p:nvPr>
        </p:nvSpPr>
        <p:spPr/>
        <p:txBody>
          <a:bodyPr/>
          <a:lstStyle/>
          <a:p>
            <a:fld id="{ABC1D095-31A7-4945-A833-1C57C1B138B9}" type="datetimeFigureOut">
              <a:rPr lang="en-IN" smtClean="0"/>
              <a:t>17-09-2022</a:t>
            </a:fld>
            <a:endParaRPr lang="en-IN"/>
          </a:p>
        </p:txBody>
      </p:sp>
      <p:sp>
        <p:nvSpPr>
          <p:cNvPr id="6" name="Footer Placeholder 5">
            <a:extLst>
              <a:ext uri="{FF2B5EF4-FFF2-40B4-BE49-F238E27FC236}">
                <a16:creationId xmlns:a16="http://schemas.microsoft.com/office/drawing/2014/main" id="{E9842750-97B9-C0EB-2167-B32308680E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8833ED-A0F2-BFC0-5D12-6503225FA469}"/>
              </a:ext>
            </a:extLst>
          </p:cNvPr>
          <p:cNvSpPr>
            <a:spLocks noGrp="1"/>
          </p:cNvSpPr>
          <p:nvPr>
            <p:ph type="sldNum" sz="quarter" idx="12"/>
          </p:nvPr>
        </p:nvSpPr>
        <p:spPr/>
        <p:txBody>
          <a:bodyPr/>
          <a:lstStyle/>
          <a:p>
            <a:fld id="{2BC14F45-E12F-4EBE-A254-E0874E903339}" type="slidenum">
              <a:rPr lang="en-IN" smtClean="0"/>
              <a:t>‹#›</a:t>
            </a:fld>
            <a:endParaRPr lang="en-IN"/>
          </a:p>
        </p:txBody>
      </p:sp>
    </p:spTree>
    <p:extLst>
      <p:ext uri="{BB962C8B-B14F-4D97-AF65-F5344CB8AC3E}">
        <p14:creationId xmlns:p14="http://schemas.microsoft.com/office/powerpoint/2010/main" val="2403298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46EFCF-4B34-8E2C-3D74-F7AC85B902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FE512B-4763-7AD5-02BB-89476858BC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9B9ED3-E17F-1038-13F0-293EDD5DC7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C1D095-31A7-4945-A833-1C57C1B138B9}" type="datetimeFigureOut">
              <a:rPr lang="en-IN" smtClean="0"/>
              <a:t>17-09-2022</a:t>
            </a:fld>
            <a:endParaRPr lang="en-IN"/>
          </a:p>
        </p:txBody>
      </p:sp>
      <p:sp>
        <p:nvSpPr>
          <p:cNvPr id="5" name="Footer Placeholder 4">
            <a:extLst>
              <a:ext uri="{FF2B5EF4-FFF2-40B4-BE49-F238E27FC236}">
                <a16:creationId xmlns:a16="http://schemas.microsoft.com/office/drawing/2014/main" id="{8A4EF09C-911F-F228-A5F4-7BC34A825B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85796D6-1901-B355-A8CC-103943B16A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C14F45-E12F-4EBE-A254-E0874E903339}" type="slidenum">
              <a:rPr lang="en-IN" smtClean="0"/>
              <a:t>‹#›</a:t>
            </a:fld>
            <a:endParaRPr lang="en-IN"/>
          </a:p>
        </p:txBody>
      </p:sp>
    </p:spTree>
    <p:extLst>
      <p:ext uri="{BB962C8B-B14F-4D97-AF65-F5344CB8AC3E}">
        <p14:creationId xmlns:p14="http://schemas.microsoft.com/office/powerpoint/2010/main" val="523636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hyperlink" Target="https://pixabay.com/illustrations/question-mark-question-response-1019993/" TargetMode="Externa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hyperlink" Target="https://www.deviantart.com/mondspeer/art/Just-another-thumbsup-smiley-84655696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3.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4.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3.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9.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7.jpe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8" Type="http://schemas.openxmlformats.org/officeDocument/2006/relationships/hyperlink" Target="https://pixabay.com/illustrations/question-mark-question-response-1019993/" TargetMode="External"/><Relationship Id="rId3" Type="http://schemas.openxmlformats.org/officeDocument/2006/relationships/image" Target="../media/image12.png"/><Relationship Id="rId7"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0.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hyperlink" Target="https://pixabay.com/illustrations/question-mark-question-response-1019993/" TargetMode="External"/><Relationship Id="rId3" Type="http://schemas.openxmlformats.org/officeDocument/2006/relationships/image" Target="../media/image31.png"/><Relationship Id="rId7"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8" Type="http://schemas.openxmlformats.org/officeDocument/2006/relationships/hyperlink" Target="https://pixabay.com/illustrations/question-mark-question-response-1019993/" TargetMode="External"/><Relationship Id="rId3" Type="http://schemas.openxmlformats.org/officeDocument/2006/relationships/image" Target="../media/image31.png"/><Relationship Id="rId7"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2.png"/><Relationship Id="rId7" Type="http://schemas.openxmlformats.org/officeDocument/2006/relationships/hyperlink" Target="https://pixabay.com/illustrations/question-mark-question-response-1019993/" TargetMode="External"/><Relationship Id="rId2" Type="http://schemas.openxmlformats.org/officeDocument/2006/relationships/image" Target="../media/image4.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33.png"/><Relationship Id="rId4" Type="http://schemas.microsoft.com/office/2007/relationships/hdphoto" Target="../media/hdphoto2.wdp"/></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 Id="rId4" Type="http://schemas.microsoft.com/office/2007/relationships/hdphoto" Target="../media/hdphoto2.wdp"/></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34.png"/><Relationship Id="rId4" Type="http://schemas.microsoft.com/office/2007/relationships/hdphoto" Target="../media/hdphoto2.wdp"/></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 Id="rId4" Type="http://schemas.microsoft.com/office/2007/relationships/hdphoto" Target="../media/hdphoto2.wdp"/></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BBCE8BF7-0DF5-3FF9-9B8F-5F0662824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325979D-8242-B848-DBBA-FEBA30C0AD8A}"/>
              </a:ext>
            </a:extLst>
          </p:cNvPr>
          <p:cNvSpPr>
            <a:spLocks noGrp="1"/>
          </p:cNvSpPr>
          <p:nvPr>
            <p:ph type="ctrTitle"/>
          </p:nvPr>
        </p:nvSpPr>
        <p:spPr/>
        <p:txBody>
          <a:bodyPr>
            <a:normAutofit/>
          </a:bodyPr>
          <a:lstStyle/>
          <a:p>
            <a:r>
              <a:rPr lang="en-US" sz="8800" dirty="0">
                <a:solidFill>
                  <a:schemeClr val="bg1"/>
                </a:solidFill>
                <a:latin typeface="Arial Rounded MT Bold" panose="020F0704030504030204" pitchFamily="34" charset="0"/>
              </a:rPr>
              <a:t>Graph Theory</a:t>
            </a:r>
            <a:endParaRPr lang="en-IN" sz="8800" dirty="0">
              <a:solidFill>
                <a:schemeClr val="bg1"/>
              </a:solidFill>
              <a:latin typeface="Arial Rounded MT Bold" panose="020F0704030504030204" pitchFamily="34" charset="0"/>
            </a:endParaRPr>
          </a:p>
        </p:txBody>
      </p:sp>
      <p:sp>
        <p:nvSpPr>
          <p:cNvPr id="3" name="Subtitle 2">
            <a:extLst>
              <a:ext uri="{FF2B5EF4-FFF2-40B4-BE49-F238E27FC236}">
                <a16:creationId xmlns:a16="http://schemas.microsoft.com/office/drawing/2014/main" id="{8FF90659-4873-D64D-6A34-00718EA756DD}"/>
              </a:ext>
            </a:extLst>
          </p:cNvPr>
          <p:cNvSpPr>
            <a:spLocks noGrp="1"/>
          </p:cNvSpPr>
          <p:nvPr>
            <p:ph type="subTitle" idx="1"/>
          </p:nvPr>
        </p:nvSpPr>
        <p:spPr/>
        <p:txBody>
          <a:bodyPr>
            <a:normAutofit/>
          </a:bodyPr>
          <a:lstStyle/>
          <a:p>
            <a:r>
              <a:rPr lang="en-US" sz="4000" b="1" dirty="0">
                <a:ln w="28575">
                  <a:solidFill>
                    <a:schemeClr val="tx1"/>
                  </a:solidFill>
                </a:ln>
                <a:solidFill>
                  <a:schemeClr val="bg1"/>
                </a:solidFill>
                <a:latin typeface="Arial Rounded MT Bold" panose="020F0704030504030204" pitchFamily="34" charset="0"/>
              </a:rPr>
              <a:t>Dipti Jain</a:t>
            </a:r>
            <a:endParaRPr lang="en-IN" sz="4000" b="1" dirty="0">
              <a:ln w="28575">
                <a:solidFill>
                  <a:schemeClr val="tx1"/>
                </a:solidFill>
              </a:ln>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3092013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Background pattern&#10;&#10;Description automatically generated">
            <a:extLst>
              <a:ext uri="{FF2B5EF4-FFF2-40B4-BE49-F238E27FC236}">
                <a16:creationId xmlns:a16="http://schemas.microsoft.com/office/drawing/2014/main" id="{7C40B9A7-2257-8ACF-58ED-002C288E6A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777" b="-1"/>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001DF00-1CC3-F656-5249-252BC42CF120}"/>
              </a:ext>
            </a:extLst>
          </p:cNvPr>
          <p:cNvSpPr>
            <a:spLocks noGrp="1"/>
          </p:cNvSpPr>
          <p:nvPr>
            <p:ph type="title"/>
          </p:nvPr>
        </p:nvSpPr>
        <p:spPr>
          <a:xfrm>
            <a:off x="1063752" y="101643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dirty="0">
                <a:solidFill>
                  <a:srgbClr val="FFFFFF"/>
                </a:solidFill>
                <a:latin typeface="Arial" panose="020B0604020202020204" pitchFamily="34" charset="0"/>
                <a:cs typeface="Arial" panose="020B0604020202020204" pitchFamily="34" charset="0"/>
              </a:rPr>
              <a:t>Why do we need to study graph theory? Or why would anybody study graphs?</a:t>
            </a:r>
          </a:p>
        </p:txBody>
      </p:sp>
    </p:spTree>
    <p:extLst>
      <p:ext uri="{BB962C8B-B14F-4D97-AF65-F5344CB8AC3E}">
        <p14:creationId xmlns:p14="http://schemas.microsoft.com/office/powerpoint/2010/main" val="1800393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2213" y="582507"/>
            <a:ext cx="11474027" cy="267252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It is a branch of computer science used to model and study different situations</a:t>
            </a:r>
          </a:p>
          <a:p>
            <a:pPr marL="285750" indent="-285750" algn="just">
              <a:lnSpc>
                <a:spcPct val="150000"/>
              </a:lnSpc>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It is the study of graphs, which are mathematical structures used to model </a:t>
            </a:r>
            <a:r>
              <a:rPr lang="en-US" sz="2400" u="sng" dirty="0">
                <a:solidFill>
                  <a:schemeClr val="bg1"/>
                </a:solidFill>
                <a:latin typeface="Arial" panose="020B0604020202020204" pitchFamily="34" charset="0"/>
                <a:cs typeface="Arial" panose="020B0604020202020204" pitchFamily="34" charset="0"/>
              </a:rPr>
              <a:t>pairwise</a:t>
            </a:r>
            <a:r>
              <a:rPr lang="en-US" sz="2400" dirty="0">
                <a:solidFill>
                  <a:schemeClr val="bg1"/>
                </a:solidFill>
                <a:latin typeface="Arial" panose="020B0604020202020204" pitchFamily="34" charset="0"/>
                <a:cs typeface="Arial" panose="020B0604020202020204" pitchFamily="34" charset="0"/>
              </a:rPr>
              <a:t> relation between the objects</a:t>
            </a:r>
          </a:p>
          <a:p>
            <a:pPr>
              <a:lnSpc>
                <a:spcPct val="150000"/>
              </a:lnSpc>
            </a:pPr>
            <a:endParaRPr lang="en-IN" dirty="0">
              <a:solidFill>
                <a:schemeClr val="bg1"/>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2BED8558-3960-D583-04DD-A211599512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877" y="3019538"/>
            <a:ext cx="6488564" cy="3588694"/>
          </a:xfrm>
          <a:prstGeom prst="rect">
            <a:avLst/>
          </a:prstGeom>
          <a:noFill/>
          <a:scene3d>
            <a:camera prst="orthographicFront"/>
            <a:lightRig rig="threePt" dir="t"/>
          </a:scene3d>
          <a:sp3d>
            <a:bevelT w="165100" prst="coolSlant"/>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18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514773" y="1544321"/>
            <a:ext cx="11474027" cy="433452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en-US" sz="2400" b="0" i="0" dirty="0">
                <a:solidFill>
                  <a:schemeClr val="bg1"/>
                </a:solidFill>
                <a:effectLst/>
                <a:latin typeface="Arial" panose="020B0604020202020204" pitchFamily="34" charset="0"/>
                <a:cs typeface="Arial" panose="020B0604020202020204" pitchFamily="34" charset="0"/>
              </a:rPr>
              <a:t>In </a:t>
            </a:r>
            <a:r>
              <a:rPr lang="en-US" sz="2400" b="1" i="0" dirty="0">
                <a:solidFill>
                  <a:schemeClr val="bg1"/>
                </a:solidFill>
                <a:effectLst/>
                <a:latin typeface="Arial" panose="020B0604020202020204" pitchFamily="34" charset="0"/>
                <a:cs typeface="Arial" panose="020B0604020202020204" pitchFamily="34" charset="0"/>
              </a:rPr>
              <a:t>computer science</a:t>
            </a:r>
            <a:r>
              <a:rPr lang="en-US" sz="2400" b="0" i="0" dirty="0">
                <a:solidFill>
                  <a:schemeClr val="bg1"/>
                </a:solidFill>
                <a:effectLst/>
                <a:latin typeface="Arial" panose="020B0604020202020204" pitchFamily="34" charset="0"/>
                <a:cs typeface="Arial" panose="020B0604020202020204" pitchFamily="34" charset="0"/>
              </a:rPr>
              <a:t> graph theory is used for the </a:t>
            </a:r>
            <a:r>
              <a:rPr lang="en-US" sz="2400" b="1" i="0" dirty="0">
                <a:solidFill>
                  <a:schemeClr val="bg1"/>
                </a:solidFill>
                <a:effectLst/>
                <a:latin typeface="Arial" panose="020B0604020202020204" pitchFamily="34" charset="0"/>
                <a:cs typeface="Arial" panose="020B0604020202020204" pitchFamily="34" charset="0"/>
              </a:rPr>
              <a:t>study of algorithms</a:t>
            </a:r>
            <a:r>
              <a:rPr lang="en-US" sz="2400" b="0" i="0" dirty="0">
                <a:solidFill>
                  <a:schemeClr val="bg1"/>
                </a:solidFill>
                <a:effectLst/>
                <a:latin typeface="Arial" panose="020B0604020202020204" pitchFamily="34" charset="0"/>
                <a:cs typeface="Arial" panose="020B0604020202020204" pitchFamily="34" charset="0"/>
              </a:rPr>
              <a:t> like:</a:t>
            </a:r>
          </a:p>
          <a:p>
            <a:pPr marL="742950" lvl="1" indent="-285750" algn="just">
              <a:lnSpc>
                <a:spcPct val="150000"/>
              </a:lnSpc>
              <a:buFont typeface="Courier New" panose="02070309020205020404" pitchFamily="49" charset="0"/>
              <a:buChar char="o"/>
            </a:pPr>
            <a:r>
              <a:rPr lang="en-US" sz="2400" b="0" i="0" dirty="0">
                <a:solidFill>
                  <a:schemeClr val="bg1"/>
                </a:solidFill>
                <a:effectLst/>
                <a:latin typeface="Arial" panose="020B0604020202020204" pitchFamily="34" charset="0"/>
                <a:cs typeface="Arial" panose="020B0604020202020204" pitchFamily="34" charset="0"/>
              </a:rPr>
              <a:t>Dijkstra's Algorithm</a:t>
            </a:r>
          </a:p>
          <a:p>
            <a:pPr marL="742950" lvl="1" indent="-285750" algn="just">
              <a:lnSpc>
                <a:spcPct val="150000"/>
              </a:lnSpc>
              <a:buFont typeface="Courier New" panose="02070309020205020404" pitchFamily="49" charset="0"/>
              <a:buChar char="o"/>
            </a:pPr>
            <a:r>
              <a:rPr lang="en-US" sz="2400" b="0" i="0" dirty="0">
                <a:solidFill>
                  <a:schemeClr val="bg1"/>
                </a:solidFill>
                <a:effectLst/>
                <a:latin typeface="Arial" panose="020B0604020202020204" pitchFamily="34" charset="0"/>
                <a:cs typeface="Arial" panose="020B0604020202020204" pitchFamily="34" charset="0"/>
              </a:rPr>
              <a:t>Prims' Algorithm</a:t>
            </a:r>
          </a:p>
          <a:p>
            <a:pPr marL="742950" lvl="1" indent="-285750" algn="just">
              <a:lnSpc>
                <a:spcPct val="150000"/>
              </a:lnSpc>
              <a:buFont typeface="Courier New" panose="02070309020205020404" pitchFamily="49" charset="0"/>
              <a:buChar char="o"/>
            </a:pPr>
            <a:r>
              <a:rPr lang="en-US" sz="2400" b="0" i="0" dirty="0">
                <a:solidFill>
                  <a:schemeClr val="bg1"/>
                </a:solidFill>
                <a:effectLst/>
                <a:latin typeface="Arial" panose="020B0604020202020204" pitchFamily="34" charset="0"/>
                <a:cs typeface="Arial" panose="020B0604020202020204" pitchFamily="34" charset="0"/>
              </a:rPr>
              <a:t>Kruskal's Algorithm</a:t>
            </a:r>
          </a:p>
          <a:p>
            <a:pPr marL="285750" indent="-285750" algn="just">
              <a:lnSpc>
                <a:spcPct val="150000"/>
              </a:lnSpc>
              <a:buFont typeface="Wingdings" panose="05000000000000000000" pitchFamily="2" charset="2"/>
              <a:buChar char="q"/>
            </a:pPr>
            <a:r>
              <a:rPr lang="en-US" sz="2400" b="0" i="0" dirty="0">
                <a:solidFill>
                  <a:schemeClr val="bg1"/>
                </a:solidFill>
                <a:effectLst/>
                <a:latin typeface="Arial" panose="020B0604020202020204" pitchFamily="34" charset="0"/>
                <a:cs typeface="Arial" panose="020B0604020202020204" pitchFamily="34" charset="0"/>
              </a:rPr>
              <a:t>Graphs are used to define the </a:t>
            </a:r>
            <a:r>
              <a:rPr lang="en-US" sz="2400" b="1" i="0" u="sng" dirty="0">
                <a:solidFill>
                  <a:schemeClr val="bg1"/>
                </a:solidFill>
                <a:effectLst/>
                <a:latin typeface="Arial" panose="020B0604020202020204" pitchFamily="34" charset="0"/>
                <a:cs typeface="Arial" panose="020B0604020202020204" pitchFamily="34" charset="0"/>
              </a:rPr>
              <a:t>flow of computation</a:t>
            </a:r>
            <a:r>
              <a:rPr lang="en-US" sz="2400" b="0" i="0" dirty="0">
                <a:solidFill>
                  <a:schemeClr val="bg1"/>
                </a:solidFill>
                <a:effectLst/>
                <a:latin typeface="Arial" panose="020B0604020202020204" pitchFamily="34" charset="0"/>
                <a:cs typeface="Arial" panose="020B0604020202020204" pitchFamily="34" charset="0"/>
              </a:rPr>
              <a:t>.</a:t>
            </a:r>
          </a:p>
          <a:p>
            <a:pPr marL="285750" indent="-285750" algn="just">
              <a:lnSpc>
                <a:spcPct val="150000"/>
              </a:lnSpc>
              <a:buFont typeface="Wingdings" panose="05000000000000000000" pitchFamily="2" charset="2"/>
              <a:buChar char="q"/>
            </a:pPr>
            <a:r>
              <a:rPr lang="en-US" sz="2400" b="0" i="0" dirty="0">
                <a:solidFill>
                  <a:schemeClr val="bg1"/>
                </a:solidFill>
                <a:effectLst/>
                <a:latin typeface="Arial" panose="020B0604020202020204" pitchFamily="34" charset="0"/>
                <a:cs typeface="Arial" panose="020B0604020202020204" pitchFamily="34" charset="0"/>
              </a:rPr>
              <a:t>Graphs are used to represent </a:t>
            </a:r>
            <a:r>
              <a:rPr lang="en-US" sz="2400" b="1" i="0" u="sng" dirty="0">
                <a:solidFill>
                  <a:schemeClr val="bg1"/>
                </a:solidFill>
                <a:effectLst/>
                <a:latin typeface="Arial" panose="020B0604020202020204" pitchFamily="34" charset="0"/>
                <a:cs typeface="Arial" panose="020B0604020202020204" pitchFamily="34" charset="0"/>
              </a:rPr>
              <a:t>networks of communication</a:t>
            </a:r>
            <a:r>
              <a:rPr lang="en-US" sz="2400" b="0" i="0" dirty="0">
                <a:solidFill>
                  <a:schemeClr val="bg1"/>
                </a:solidFill>
                <a:effectLst/>
                <a:latin typeface="Arial" panose="020B0604020202020204" pitchFamily="34" charset="0"/>
                <a:cs typeface="Arial" panose="020B0604020202020204" pitchFamily="34" charset="0"/>
              </a:rPr>
              <a:t>.</a:t>
            </a:r>
          </a:p>
          <a:p>
            <a:pPr marL="285750" indent="-285750" algn="just">
              <a:lnSpc>
                <a:spcPct val="150000"/>
              </a:lnSpc>
              <a:buFont typeface="Wingdings" panose="05000000000000000000" pitchFamily="2" charset="2"/>
              <a:buChar char="q"/>
            </a:pPr>
            <a:r>
              <a:rPr lang="en-US" sz="2400" b="0" i="0" dirty="0">
                <a:solidFill>
                  <a:schemeClr val="bg1"/>
                </a:solidFill>
                <a:effectLst/>
                <a:latin typeface="Arial" panose="020B0604020202020204" pitchFamily="34" charset="0"/>
                <a:cs typeface="Arial" panose="020B0604020202020204" pitchFamily="34" charset="0"/>
              </a:rPr>
              <a:t>Graphs are used to represent </a:t>
            </a:r>
            <a:r>
              <a:rPr lang="en-US" sz="2400" b="1" i="0" u="sng" dirty="0">
                <a:solidFill>
                  <a:schemeClr val="bg1"/>
                </a:solidFill>
                <a:effectLst/>
                <a:latin typeface="Arial" panose="020B0604020202020204" pitchFamily="34" charset="0"/>
                <a:cs typeface="Arial" panose="020B0604020202020204" pitchFamily="34" charset="0"/>
              </a:rPr>
              <a:t>data organization</a:t>
            </a:r>
            <a:r>
              <a:rPr lang="en-US" sz="2400" b="0" i="0" u="sng" dirty="0">
                <a:solidFill>
                  <a:schemeClr val="bg1"/>
                </a:solidFill>
                <a:effectLst/>
                <a:latin typeface="Arial" panose="020B0604020202020204" pitchFamily="34" charset="0"/>
                <a:cs typeface="Arial" panose="020B0604020202020204" pitchFamily="34" charset="0"/>
              </a:rPr>
              <a:t>.</a:t>
            </a:r>
          </a:p>
          <a:p>
            <a:pPr>
              <a:lnSpc>
                <a:spcPct val="150000"/>
              </a:lnSpc>
            </a:pPr>
            <a:endParaRPr lang="en-IN"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4DDBF08-1025-77EB-36D6-CD840C6575C1}"/>
              </a:ext>
            </a:extLst>
          </p:cNvPr>
          <p:cNvSpPr txBox="1"/>
          <p:nvPr/>
        </p:nvSpPr>
        <p:spPr>
          <a:xfrm>
            <a:off x="1849120" y="471159"/>
            <a:ext cx="8940799" cy="658835"/>
          </a:xfrm>
          <a:prstGeom prst="rect">
            <a:avLst/>
          </a:prstGeom>
          <a:noFill/>
        </p:spPr>
        <p:txBody>
          <a:bodyPr wrap="square">
            <a:spAutoFit/>
          </a:bodyPr>
          <a:lstStyle/>
          <a:p>
            <a:pPr>
              <a:lnSpc>
                <a:spcPct val="150000"/>
              </a:lnSpc>
            </a:pPr>
            <a:r>
              <a:rPr lang="en-US" sz="2800" b="1" u="sng" dirty="0">
                <a:solidFill>
                  <a:schemeClr val="bg1"/>
                </a:solidFill>
                <a:latin typeface="Arial" panose="020B0604020202020204" pitchFamily="34" charset="0"/>
                <a:cs typeface="Arial" panose="020B0604020202020204" pitchFamily="34" charset="0"/>
              </a:rPr>
              <a:t>Applications of Graph Theory in Computer Science </a:t>
            </a:r>
            <a:endParaRPr lang="en-US"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9089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2213" y="582507"/>
            <a:ext cx="11474027" cy="641201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en-US" sz="2400" b="0" i="0" dirty="0">
                <a:solidFill>
                  <a:schemeClr val="bg1"/>
                </a:solidFill>
                <a:effectLst/>
                <a:latin typeface="Arial" panose="020B0604020202020204" pitchFamily="34" charset="0"/>
                <a:cs typeface="Arial" panose="020B0604020202020204" pitchFamily="34" charset="0"/>
              </a:rPr>
              <a:t>Graph transformation systems work on rule-based in-memory manipulation of graphs. Graph databases ensure </a:t>
            </a:r>
            <a:r>
              <a:rPr lang="en-US" sz="2400" b="1" i="0" u="sng" dirty="0">
                <a:solidFill>
                  <a:schemeClr val="bg1"/>
                </a:solidFill>
                <a:effectLst/>
                <a:latin typeface="Arial" panose="020B0604020202020204" pitchFamily="34" charset="0"/>
                <a:cs typeface="Arial" panose="020B0604020202020204" pitchFamily="34" charset="0"/>
              </a:rPr>
              <a:t>transaction-safe, persistent storing and querying of graph structured data</a:t>
            </a:r>
            <a:r>
              <a:rPr lang="en-US" sz="2400" b="0" i="0" u="sng" dirty="0">
                <a:solidFill>
                  <a:schemeClr val="bg1"/>
                </a:solidFill>
                <a:effectLst/>
                <a:latin typeface="Arial" panose="020B0604020202020204" pitchFamily="34" charset="0"/>
                <a:cs typeface="Arial" panose="020B0604020202020204" pitchFamily="34" charset="0"/>
              </a:rPr>
              <a:t>.</a:t>
            </a:r>
          </a:p>
          <a:p>
            <a:pPr algn="just">
              <a:lnSpc>
                <a:spcPct val="150000"/>
              </a:lnSpc>
            </a:pPr>
            <a:endParaRPr lang="en-US" sz="2400" b="0" i="0" dirty="0">
              <a:solidFill>
                <a:schemeClr val="bg1"/>
              </a:solidFill>
              <a:effectLst/>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q"/>
            </a:pPr>
            <a:r>
              <a:rPr lang="en-US" sz="2400" b="0" i="0" dirty="0">
                <a:solidFill>
                  <a:schemeClr val="bg1"/>
                </a:solidFill>
                <a:effectLst/>
                <a:latin typeface="Arial" panose="020B0604020202020204" pitchFamily="34" charset="0"/>
                <a:cs typeface="Arial" panose="020B0604020202020204" pitchFamily="34" charset="0"/>
              </a:rPr>
              <a:t>Graph theory is used to find </a:t>
            </a:r>
            <a:r>
              <a:rPr lang="en-US" sz="2400" b="1" i="0" u="sng" dirty="0">
                <a:solidFill>
                  <a:schemeClr val="bg1"/>
                </a:solidFill>
                <a:effectLst/>
                <a:latin typeface="Arial" panose="020B0604020202020204" pitchFamily="34" charset="0"/>
                <a:cs typeface="Arial" panose="020B0604020202020204" pitchFamily="34" charset="0"/>
              </a:rPr>
              <a:t>shortest path in road</a:t>
            </a:r>
            <a:r>
              <a:rPr lang="en-US" sz="2400" b="0" i="0" u="sng" dirty="0">
                <a:solidFill>
                  <a:schemeClr val="bg1"/>
                </a:solidFill>
                <a:effectLst/>
                <a:latin typeface="Arial" panose="020B0604020202020204" pitchFamily="34" charset="0"/>
                <a:cs typeface="Arial" panose="020B0604020202020204" pitchFamily="34" charset="0"/>
              </a:rPr>
              <a:t> or a network</a:t>
            </a:r>
            <a:r>
              <a:rPr lang="en-US" sz="2400" b="0" i="0" dirty="0">
                <a:solidFill>
                  <a:schemeClr val="bg1"/>
                </a:solidFill>
                <a:effectLst/>
                <a:latin typeface="Arial" panose="020B0604020202020204" pitchFamily="34" charset="0"/>
                <a:cs typeface="Arial" panose="020B0604020202020204" pitchFamily="34" charset="0"/>
              </a:rPr>
              <a:t>.</a:t>
            </a:r>
          </a:p>
          <a:p>
            <a:pPr algn="just">
              <a:lnSpc>
                <a:spcPct val="150000"/>
              </a:lnSpc>
            </a:pPr>
            <a:endParaRPr lang="en-US" sz="2400" b="0" i="0" dirty="0">
              <a:solidFill>
                <a:schemeClr val="bg1"/>
              </a:solidFill>
              <a:effectLst/>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q"/>
            </a:pPr>
            <a:r>
              <a:rPr lang="en-US" sz="2400" b="0" i="0" dirty="0">
                <a:solidFill>
                  <a:schemeClr val="bg1"/>
                </a:solidFill>
                <a:effectLst/>
                <a:latin typeface="Arial" panose="020B0604020202020204" pitchFamily="34" charset="0"/>
                <a:cs typeface="Arial" panose="020B0604020202020204" pitchFamily="34" charset="0"/>
              </a:rPr>
              <a:t>In </a:t>
            </a:r>
            <a:r>
              <a:rPr lang="en-US" sz="2400" b="1" i="0" u="sng" dirty="0">
                <a:solidFill>
                  <a:schemeClr val="bg1"/>
                </a:solidFill>
                <a:effectLst/>
                <a:latin typeface="Arial" panose="020B0604020202020204" pitchFamily="34" charset="0"/>
                <a:cs typeface="Arial" panose="020B0604020202020204" pitchFamily="34" charset="0"/>
              </a:rPr>
              <a:t>Google Maps</a:t>
            </a:r>
            <a:r>
              <a:rPr lang="en-US" sz="2400" b="0" i="0" dirty="0">
                <a:solidFill>
                  <a:schemeClr val="bg1"/>
                </a:solidFill>
                <a:effectLst/>
                <a:latin typeface="Arial" panose="020B0604020202020204" pitchFamily="34" charset="0"/>
                <a:cs typeface="Arial" panose="020B0604020202020204" pitchFamily="34" charset="0"/>
              </a:rPr>
              <a:t>, various locations are represented as vertices or nodes and the roads are represented as edges and graph theory is used to find the shortest path between two nodes.</a:t>
            </a:r>
          </a:p>
          <a:p>
            <a:pPr marL="285750" indent="-285750" algn="just">
              <a:lnSpc>
                <a:spcPct val="150000"/>
              </a:lnSpc>
              <a:buFont typeface="Wingdings" panose="05000000000000000000" pitchFamily="2" charset="2"/>
              <a:buChar char="q"/>
            </a:pPr>
            <a:endParaRPr lang="en-US" sz="2400" b="0" i="0" dirty="0">
              <a:solidFill>
                <a:schemeClr val="bg1"/>
              </a:solidFill>
              <a:effectLst/>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endParaRPr lang="en-US" dirty="0">
              <a:solidFill>
                <a:schemeClr val="bg1"/>
              </a:solidFill>
              <a:latin typeface="Arial" panose="020B0604020202020204" pitchFamily="34" charset="0"/>
              <a:cs typeface="Arial" panose="020B0604020202020204" pitchFamily="34" charset="0"/>
            </a:endParaRPr>
          </a:p>
          <a:p>
            <a:pPr>
              <a:lnSpc>
                <a:spcPct val="150000"/>
              </a:lnSpc>
            </a:pP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4596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2213" y="582507"/>
            <a:ext cx="11474027" cy="3088025"/>
          </a:xfrm>
          <a:prstGeom prst="rect">
            <a:avLst/>
          </a:prstGeom>
          <a:noFill/>
        </p:spPr>
        <p:txBody>
          <a:bodyPr wrap="square" rtlCol="0">
            <a:spAutoFit/>
          </a:bodyPr>
          <a:lstStyle/>
          <a:p>
            <a:pPr algn="just">
              <a:lnSpc>
                <a:spcPct val="150000"/>
              </a:lnSpc>
            </a:pPr>
            <a:r>
              <a:rPr lang="en-US" sz="2400" b="0" i="0" dirty="0">
                <a:solidFill>
                  <a:schemeClr val="bg1"/>
                </a:solidFill>
                <a:effectLst/>
                <a:latin typeface="Arial" panose="020B0604020202020204" pitchFamily="34" charset="0"/>
                <a:cs typeface="Arial" panose="020B0604020202020204" pitchFamily="34" charset="0"/>
              </a:rPr>
              <a:t>There is a large warehouse consisting of thousands of different items in various locations . The challenge is that given a list of items which path should you follow through the warehouse to pickup all the items but at the same time minimize the total distance travelled?</a:t>
            </a:r>
          </a:p>
          <a:p>
            <a:pPr marL="285750" indent="-285750">
              <a:lnSpc>
                <a:spcPct val="150000"/>
              </a:lnSpc>
              <a:buFont typeface="Wingdings" panose="05000000000000000000" pitchFamily="2" charset="2"/>
              <a:buChar char="q"/>
            </a:pPr>
            <a:endParaRPr lang="en-US" dirty="0">
              <a:solidFill>
                <a:schemeClr val="bg1"/>
              </a:solidFill>
              <a:latin typeface="Arial" panose="020B0604020202020204" pitchFamily="34" charset="0"/>
              <a:cs typeface="Arial" panose="020B0604020202020204" pitchFamily="34" charset="0"/>
            </a:endParaRPr>
          </a:p>
          <a:p>
            <a:pPr>
              <a:lnSpc>
                <a:spcPct val="150000"/>
              </a:lnSpc>
            </a:pPr>
            <a:endParaRPr lang="en-IN" dirty="0">
              <a:solidFill>
                <a:schemeClr val="bg1"/>
              </a:solidFill>
              <a:latin typeface="Arial" panose="020B0604020202020204" pitchFamily="34" charset="0"/>
              <a:cs typeface="Arial" panose="020B0604020202020204" pitchFamily="34" charset="0"/>
            </a:endParaRPr>
          </a:p>
        </p:txBody>
      </p:sp>
      <p:sp>
        <p:nvSpPr>
          <p:cNvPr id="4" name="Thought Bubble: Cloud 3">
            <a:extLst>
              <a:ext uri="{FF2B5EF4-FFF2-40B4-BE49-F238E27FC236}">
                <a16:creationId xmlns:a16="http://schemas.microsoft.com/office/drawing/2014/main" id="{DC9C1EDC-71B5-5DE0-2D18-00DCE8B52425}"/>
              </a:ext>
            </a:extLst>
          </p:cNvPr>
          <p:cNvSpPr/>
          <p:nvPr/>
        </p:nvSpPr>
        <p:spPr>
          <a:xfrm>
            <a:off x="3061546" y="3246119"/>
            <a:ext cx="5411894" cy="3088025"/>
          </a:xfrm>
          <a:prstGeom prst="cloudCallout">
            <a:avLst>
              <a:gd name="adj1" fmla="val -46334"/>
              <a:gd name="adj2" fmla="val 5752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a:latin typeface="Arial" panose="020B0604020202020204" pitchFamily="34" charset="0"/>
                <a:cs typeface="Arial" panose="020B0604020202020204" pitchFamily="34" charset="0"/>
              </a:rPr>
              <a:t>The point is solving a problem as complex as above, modeling the situations as series of nodes and interconnected paths gives a visual aspect to our problem-solving approach.</a:t>
            </a:r>
            <a:endParaRPr lang="en-IN" sz="2000" dirty="0">
              <a:latin typeface="Arial" panose="020B0604020202020204" pitchFamily="34" charset="0"/>
              <a:cs typeface="Arial" panose="020B0604020202020204" pitchFamily="34" charset="0"/>
            </a:endParaRPr>
          </a:p>
        </p:txBody>
      </p:sp>
      <p:pic>
        <p:nvPicPr>
          <p:cNvPr id="8" name="Picture 7" descr="Icon&#10;&#10;Description automatically generated">
            <a:extLst>
              <a:ext uri="{FF2B5EF4-FFF2-40B4-BE49-F238E27FC236}">
                <a16:creationId xmlns:a16="http://schemas.microsoft.com/office/drawing/2014/main" id="{3A6A5055-DA2F-6DA8-2440-3136CDDB14E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063" b="90000" l="10000" r="92422">
                        <a14:foregroundMark x1="29688" y1="8203" x2="29688" y2="8203"/>
                        <a14:foregroundMark x1="28984" y1="10547" x2="33828" y2="5547"/>
                        <a14:foregroundMark x1="33828" y1="5547" x2="33672" y2="5547"/>
                        <a14:foregroundMark x1="29453" y1="6641" x2="31328" y2="4922"/>
                        <a14:foregroundMark x1="37969" y1="6328" x2="47578" y2="7109"/>
                        <a14:foregroundMark x1="47578" y1="7109" x2="48438" y2="7500"/>
                        <a14:foregroundMark x1="38828" y1="5547" x2="46406" y2="6484"/>
                        <a14:foregroundMark x1="43984" y1="5313" x2="43984" y2="5313"/>
                        <a14:foregroundMark x1="44766" y1="5234" x2="44531" y2="5234"/>
                        <a14:foregroundMark x1="26719" y1="8516" x2="26719" y2="8516"/>
                        <a14:foregroundMark x1="28203" y1="6875" x2="23984" y2="14219"/>
                        <a14:foregroundMark x1="23984" y1="14219" x2="23047" y2="15078"/>
                        <a14:foregroundMark x1="90234" y1="41016" x2="92422" y2="49453"/>
                        <a14:foregroundMark x1="92422" y1="49453" x2="89688" y2="42734"/>
                        <a14:foregroundMark x1="89688" y1="42734" x2="89688" y2="42578"/>
                        <a14:foregroundMark x1="59609" y1="90078" x2="66875" y2="89922"/>
                        <a14:foregroundMark x1="66875" y1="89922" x2="59297" y2="89453"/>
                        <a14:foregroundMark x1="59297" y1="89453" x2="58906" y2="89063"/>
                        <a14:foregroundMark x1="35156" y1="6094" x2="42891" y2="5391"/>
                        <a14:foregroundMark x1="42891" y1="5391" x2="42813" y2="4063"/>
                        <a14:foregroundMark x1="37969" y1="5000" x2="37969" y2="5000"/>
                        <a14:foregroundMark x1="36797" y1="4844" x2="36797" y2="4844"/>
                        <a14:foregroundMark x1="39609" y1="4453" x2="39609" y2="4453"/>
                        <a14:foregroundMark x1="38828" y1="4766" x2="38828" y2="4766"/>
                        <a14:foregroundMark x1="46016" y1="6016" x2="46016" y2="6016"/>
                        <a14:foregroundMark x1="47422" y1="6719" x2="47422" y2="6719"/>
                        <a14:foregroundMark x1="47500" y1="6484" x2="47500" y2="6484"/>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50706" y="4282366"/>
            <a:ext cx="2604960" cy="2604960"/>
          </a:xfrm>
          <a:prstGeom prst="rect">
            <a:avLst/>
          </a:prstGeom>
        </p:spPr>
      </p:pic>
    </p:spTree>
    <p:extLst>
      <p:ext uri="{BB962C8B-B14F-4D97-AF65-F5344CB8AC3E}">
        <p14:creationId xmlns:p14="http://schemas.microsoft.com/office/powerpoint/2010/main" val="49691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Background pattern&#10;&#10;Description automatically generated">
            <a:extLst>
              <a:ext uri="{FF2B5EF4-FFF2-40B4-BE49-F238E27FC236}">
                <a16:creationId xmlns:a16="http://schemas.microsoft.com/office/drawing/2014/main" id="{7C40B9A7-2257-8ACF-58ED-002C288E6A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777" b="-1"/>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001DF00-1CC3-F656-5249-252BC42CF120}"/>
              </a:ext>
            </a:extLst>
          </p:cNvPr>
          <p:cNvSpPr>
            <a:spLocks noGrp="1"/>
          </p:cNvSpPr>
          <p:nvPr>
            <p:ph type="title"/>
          </p:nvPr>
        </p:nvSpPr>
        <p:spPr>
          <a:xfrm>
            <a:off x="1063752" y="1341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History of Graph Theory</a:t>
            </a:r>
            <a:br>
              <a:rPr lang="en-US" sz="5200" dirty="0">
                <a:solidFill>
                  <a:srgbClr val="FFFFFF"/>
                </a:solidFill>
              </a:rPr>
            </a:br>
            <a:r>
              <a:rPr lang="en-US" sz="5200" dirty="0">
                <a:solidFill>
                  <a:srgbClr val="FFFFFF"/>
                </a:solidFill>
              </a:rPr>
              <a:t>(How did it all start?)</a:t>
            </a:r>
          </a:p>
        </p:txBody>
      </p:sp>
      <p:sp>
        <p:nvSpPr>
          <p:cNvPr id="2" name="Scroll: Vertical 1">
            <a:extLst>
              <a:ext uri="{FF2B5EF4-FFF2-40B4-BE49-F238E27FC236}">
                <a16:creationId xmlns:a16="http://schemas.microsoft.com/office/drawing/2014/main" id="{D40F804B-26CF-DE04-2EE4-873EB0567D61}"/>
              </a:ext>
            </a:extLst>
          </p:cNvPr>
          <p:cNvSpPr/>
          <p:nvPr/>
        </p:nvSpPr>
        <p:spPr>
          <a:xfrm>
            <a:off x="10071947" y="-15774"/>
            <a:ext cx="2065865" cy="1504025"/>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Wave1">
              <a:avLst/>
            </a:prstTxWarp>
          </a:bodyPr>
          <a:lstStyle/>
          <a:p>
            <a:pPr algn="ctr"/>
            <a:endParaRPr lang="en-IN" sz="1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C6C3CCD-BEA1-81C9-0188-235E12B4B809}"/>
              </a:ext>
            </a:extLst>
          </p:cNvPr>
          <p:cNvSpPr txBox="1"/>
          <p:nvPr/>
        </p:nvSpPr>
        <p:spPr>
          <a:xfrm>
            <a:off x="10251779" y="274573"/>
            <a:ext cx="1740746" cy="923330"/>
          </a:xfrm>
          <a:prstGeom prst="rect">
            <a:avLst/>
          </a:prstGeom>
          <a:noFill/>
        </p:spPr>
        <p:txBody>
          <a:bodyPr wrap="square">
            <a:spAutoFit/>
          </a:bodyPr>
          <a:lstStyle/>
          <a:p>
            <a:pPr algn="ctr"/>
            <a:r>
              <a:rPr lang="en-US" b="1" dirty="0">
                <a:ln>
                  <a:solidFill>
                    <a:sysClr val="windowText" lastClr="000000"/>
                  </a:solidFill>
                </a:ln>
                <a:solidFill>
                  <a:srgbClr val="FFFF00"/>
                </a:solidFill>
                <a:latin typeface="Arial" panose="020B0604020202020204" pitchFamily="34" charset="0"/>
                <a:cs typeface="Arial" panose="020B0604020202020204" pitchFamily="34" charset="0"/>
              </a:rPr>
              <a:t>Believe me it is not </a:t>
            </a:r>
          </a:p>
          <a:p>
            <a:pPr algn="ctr"/>
            <a:r>
              <a:rPr lang="en-US" b="1" dirty="0">
                <a:ln>
                  <a:solidFill>
                    <a:sysClr val="windowText" lastClr="000000"/>
                  </a:solidFill>
                </a:ln>
                <a:solidFill>
                  <a:srgbClr val="FFFF00"/>
                </a:solidFill>
                <a:latin typeface="Arial" panose="020B0604020202020204" pitchFamily="34" charset="0"/>
                <a:cs typeface="Arial" panose="020B0604020202020204" pitchFamily="34" charset="0"/>
              </a:rPr>
              <a:t>boring</a:t>
            </a:r>
          </a:p>
        </p:txBody>
      </p:sp>
      <p:pic>
        <p:nvPicPr>
          <p:cNvPr id="12" name="Picture 11">
            <a:extLst>
              <a:ext uri="{FF2B5EF4-FFF2-40B4-BE49-F238E27FC236}">
                <a16:creationId xmlns:a16="http://schemas.microsoft.com/office/drawing/2014/main" id="{95A4A5FA-FCFA-7688-985E-9F5BCDBC2FDC}"/>
              </a:ext>
            </a:extLst>
          </p:cNvPr>
          <p:cNvPicPr>
            <a:picLocks noChangeAspect="1"/>
          </p:cNvPicPr>
          <p:nvPr/>
        </p:nvPicPr>
        <p:blipFill>
          <a:blip r:embed="rId3"/>
          <a:stretch>
            <a:fillRect/>
          </a:stretch>
        </p:blipFill>
        <p:spPr>
          <a:xfrm rot="20163385">
            <a:off x="521230" y="485601"/>
            <a:ext cx="3414899" cy="2585440"/>
          </a:xfrm>
          <a:prstGeom prst="rect">
            <a:avLst/>
          </a:prstGeom>
        </p:spPr>
      </p:pic>
    </p:spTree>
    <p:extLst>
      <p:ext uri="{BB962C8B-B14F-4D97-AF65-F5344CB8AC3E}">
        <p14:creationId xmlns:p14="http://schemas.microsoft.com/office/powerpoint/2010/main" val="29207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2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ppt_x"/>
                                          </p:val>
                                        </p:tav>
                                        <p:tav tm="100000">
                                          <p:val>
                                            <p:strVal val="#ppt_x"/>
                                          </p:val>
                                        </p:tav>
                                      </p:tavLst>
                                    </p:anim>
                                    <p:anim calcmode="lin" valueType="num">
                                      <p:cBhvr additive="base">
                                        <p:cTn id="8" dur="20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0" fill="hold"/>
                                        <p:tgtEl>
                                          <p:spTgt spid="2"/>
                                        </p:tgtEl>
                                        <p:attrNameLst>
                                          <p:attrName>ppt_x</p:attrName>
                                        </p:attrNameLst>
                                      </p:cBhvr>
                                      <p:tavLst>
                                        <p:tav tm="0">
                                          <p:val>
                                            <p:strVal val="#ppt_x"/>
                                          </p:val>
                                        </p:tav>
                                        <p:tav tm="100000">
                                          <p:val>
                                            <p:strVal val="#ppt_x"/>
                                          </p:val>
                                        </p:tav>
                                      </p:tavLst>
                                    </p:anim>
                                    <p:anim calcmode="lin" valueType="num">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8986" y="203200"/>
            <a:ext cx="11474027" cy="1102866"/>
          </a:xfrm>
          <a:prstGeom prst="rect">
            <a:avLst/>
          </a:prstGeom>
          <a:noFill/>
        </p:spPr>
        <p:txBody>
          <a:bodyPr wrap="square" rtlCol="0">
            <a:spAutoFit/>
          </a:bodyPr>
          <a:lstStyle/>
          <a:p>
            <a:pPr algn="ctr">
              <a:lnSpc>
                <a:spcPct val="150000"/>
              </a:lnSpc>
            </a:pPr>
            <a:r>
              <a:rPr lang="en-US" sz="2800" b="1" dirty="0" err="1">
                <a:solidFill>
                  <a:schemeClr val="bg1"/>
                </a:solidFill>
                <a:latin typeface="Arial" panose="020B0604020202020204" pitchFamily="34" charset="0"/>
                <a:cs typeface="Arial" panose="020B0604020202020204" pitchFamily="34" charset="0"/>
              </a:rPr>
              <a:t>Königsberg</a:t>
            </a:r>
            <a:r>
              <a:rPr lang="en-US" sz="2800" b="1" dirty="0">
                <a:solidFill>
                  <a:schemeClr val="bg1"/>
                </a:solidFill>
                <a:latin typeface="Arial" panose="020B0604020202020204" pitchFamily="34" charset="0"/>
                <a:cs typeface="Arial" panose="020B0604020202020204" pitchFamily="34" charset="0"/>
              </a:rPr>
              <a:t> Bridge Problem</a:t>
            </a:r>
          </a:p>
          <a:p>
            <a:pPr>
              <a:lnSpc>
                <a:spcPct val="150000"/>
              </a:lnSpc>
            </a:pPr>
            <a:endParaRPr lang="en-IN"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C3E56B4-65DE-9407-B72F-3A770FCD8A16}"/>
              </a:ext>
            </a:extLst>
          </p:cNvPr>
          <p:cNvSpPr txBox="1"/>
          <p:nvPr/>
        </p:nvSpPr>
        <p:spPr>
          <a:xfrm>
            <a:off x="728870" y="1111463"/>
            <a:ext cx="10386977" cy="1420325"/>
          </a:xfrm>
          <a:prstGeom prst="rect">
            <a:avLst/>
          </a:prstGeom>
          <a:noFill/>
        </p:spPr>
        <p:txBody>
          <a:bodyPr wrap="square" rtlCol="0">
            <a:spAutoFit/>
          </a:bodyPr>
          <a:lstStyle/>
          <a:p>
            <a:pPr algn="just">
              <a:lnSpc>
                <a:spcPct val="150000"/>
              </a:lnSpc>
            </a:pPr>
            <a:r>
              <a:rPr lang="en-US" sz="2000" dirty="0">
                <a:solidFill>
                  <a:schemeClr val="bg1"/>
                </a:solidFill>
                <a:latin typeface="Arial" panose="020B0604020202020204" pitchFamily="34" charset="0"/>
                <a:cs typeface="Arial" panose="020B0604020202020204" pitchFamily="34" charset="0"/>
              </a:rPr>
              <a:t>The Seven Bridges of </a:t>
            </a:r>
            <a:r>
              <a:rPr lang="en-US" sz="2000" dirty="0" err="1">
                <a:solidFill>
                  <a:schemeClr val="bg1"/>
                </a:solidFill>
                <a:latin typeface="Arial" panose="020B0604020202020204" pitchFamily="34" charset="0"/>
                <a:cs typeface="Arial" panose="020B0604020202020204" pitchFamily="34" charset="0"/>
              </a:rPr>
              <a:t>Königsberg</a:t>
            </a:r>
            <a:r>
              <a:rPr lang="en-US" sz="2000" dirty="0">
                <a:solidFill>
                  <a:schemeClr val="bg1"/>
                </a:solidFill>
                <a:latin typeface="Arial" panose="020B0604020202020204" pitchFamily="34" charset="0"/>
                <a:cs typeface="Arial" panose="020B0604020202020204" pitchFamily="34" charset="0"/>
              </a:rPr>
              <a:t> is a historically notable problem in </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mathematics. Its negative resolution by Leonhard Euler in 1736 laid the </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foundations of graph theory and prefigured the idea of topology.</a:t>
            </a:r>
          </a:p>
        </p:txBody>
      </p:sp>
      <p:pic>
        <p:nvPicPr>
          <p:cNvPr id="2050" name="Picture 2">
            <a:extLst>
              <a:ext uri="{FF2B5EF4-FFF2-40B4-BE49-F238E27FC236}">
                <a16:creationId xmlns:a16="http://schemas.microsoft.com/office/drawing/2014/main" id="{E62DA7A3-7A89-5677-1B54-7DA67D33B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72" y="3009989"/>
            <a:ext cx="5529386" cy="35837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7129E8E-4A11-A5B2-8BC0-FA52C7D10185}"/>
              </a:ext>
            </a:extLst>
          </p:cNvPr>
          <p:cNvSpPr txBox="1"/>
          <p:nvPr/>
        </p:nvSpPr>
        <p:spPr>
          <a:xfrm>
            <a:off x="6114573" y="2917892"/>
            <a:ext cx="5737014" cy="3371564"/>
          </a:xfrm>
          <a:prstGeom prst="rect">
            <a:avLst/>
          </a:prstGeom>
          <a:noFill/>
        </p:spPr>
        <p:txBody>
          <a:bodyPr wrap="square">
            <a:spAutoFit/>
          </a:bodyPr>
          <a:lstStyle/>
          <a:p>
            <a:pPr algn="just">
              <a:lnSpc>
                <a:spcPct val="150000"/>
              </a:lnSpc>
            </a:pPr>
            <a:r>
              <a:rPr lang="en-US" sz="1800" dirty="0">
                <a:solidFill>
                  <a:schemeClr val="bg1"/>
                </a:solidFill>
                <a:latin typeface="Arial" panose="020B0604020202020204" pitchFamily="34" charset="0"/>
                <a:cs typeface="Arial" panose="020B0604020202020204" pitchFamily="34" charset="0"/>
              </a:rPr>
              <a:t>The city of </a:t>
            </a:r>
            <a:r>
              <a:rPr lang="en-US" sz="1800" dirty="0" err="1">
                <a:solidFill>
                  <a:schemeClr val="bg1"/>
                </a:solidFill>
                <a:latin typeface="Arial" panose="020B0604020202020204" pitchFamily="34" charset="0"/>
                <a:cs typeface="Arial" panose="020B0604020202020204" pitchFamily="34" charset="0"/>
              </a:rPr>
              <a:t>Königsberg</a:t>
            </a:r>
            <a:r>
              <a:rPr lang="en-US" sz="1800" dirty="0">
                <a:solidFill>
                  <a:schemeClr val="bg1"/>
                </a:solidFill>
                <a:latin typeface="Arial" panose="020B0604020202020204" pitchFamily="34" charset="0"/>
                <a:cs typeface="Arial" panose="020B0604020202020204" pitchFamily="34" charset="0"/>
              </a:rPr>
              <a:t> in Prussia (now Kaliningrad, Russia) was set on both sides of the Pregel River and included two large islands—Kneiphof and Lomse—which were connected to each other, and to the two mainland portions of the city, by seven bridges. The problem was to devise a walk through the city that would cross each of those bridges once and only once.</a:t>
            </a:r>
            <a:endParaRPr lang="en-IN" dirty="0"/>
          </a:p>
        </p:txBody>
      </p:sp>
      <p:pic>
        <p:nvPicPr>
          <p:cNvPr id="1026" name="Picture 2">
            <a:extLst>
              <a:ext uri="{FF2B5EF4-FFF2-40B4-BE49-F238E27FC236}">
                <a16:creationId xmlns:a16="http://schemas.microsoft.com/office/drawing/2014/main" id="{B1F698EE-C0D8-0B1E-A560-DF29079B6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6543" y="244509"/>
            <a:ext cx="187642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62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4E559F-260C-B2D9-EE2C-C599EF52D13D}"/>
              </a:ext>
            </a:extLst>
          </p:cNvPr>
          <p:cNvSpPr txBox="1"/>
          <p:nvPr/>
        </p:nvSpPr>
        <p:spPr>
          <a:xfrm>
            <a:off x="555414" y="4674575"/>
            <a:ext cx="10972799" cy="1754326"/>
          </a:xfrm>
          <a:prstGeom prst="rect">
            <a:avLst/>
          </a:prstGeom>
          <a:noFill/>
        </p:spPr>
        <p:txBody>
          <a:bodyPr wrap="square" rtlCol="0">
            <a:spAutoFit/>
          </a:bodyPr>
          <a:lstStyle/>
          <a:p>
            <a:pPr algn="just">
              <a:lnSpc>
                <a:spcPct val="150000"/>
              </a:lnSpc>
            </a:pPr>
            <a:r>
              <a:rPr lang="en-US" sz="2000" b="1" dirty="0">
                <a:solidFill>
                  <a:schemeClr val="bg1"/>
                </a:solidFill>
                <a:latin typeface="Arial" panose="020B0604020202020204" pitchFamily="34" charset="0"/>
                <a:cs typeface="Arial" panose="020B0604020202020204" pitchFamily="34" charset="0"/>
              </a:rPr>
              <a:t>“Starting from any of the four land areas A, B, C, D, is it possible to cross each of the seven bridges exactly once and come back to the starting point without swimming across the river?”</a:t>
            </a:r>
          </a:p>
          <a:p>
            <a:endParaRPr lang="en-IN" dirty="0">
              <a:solidFill>
                <a:schemeClr val="bg1"/>
              </a:solidFill>
            </a:endParaRPr>
          </a:p>
        </p:txBody>
      </p:sp>
      <p:pic>
        <p:nvPicPr>
          <p:cNvPr id="3074" name="Picture 2">
            <a:extLst>
              <a:ext uri="{FF2B5EF4-FFF2-40B4-BE49-F238E27FC236}">
                <a16:creationId xmlns:a16="http://schemas.microsoft.com/office/drawing/2014/main" id="{255836DB-8680-0D74-594E-6F086D25A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0344" y="521958"/>
            <a:ext cx="6474565" cy="365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070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4E559F-260C-B2D9-EE2C-C599EF52D13D}"/>
              </a:ext>
            </a:extLst>
          </p:cNvPr>
          <p:cNvSpPr txBox="1"/>
          <p:nvPr/>
        </p:nvSpPr>
        <p:spPr>
          <a:xfrm>
            <a:off x="418253" y="242144"/>
            <a:ext cx="11355494" cy="2350965"/>
          </a:xfrm>
          <a:prstGeom prst="rect">
            <a:avLst/>
          </a:prstGeom>
          <a:noFill/>
        </p:spPr>
        <p:txBody>
          <a:bodyPr wrap="square" rtlCol="0">
            <a:spAutoFit/>
          </a:bodyPr>
          <a:lstStyle/>
          <a:p>
            <a:pPr algn="just">
              <a:lnSpc>
                <a:spcPct val="150000"/>
              </a:lnSpc>
            </a:pPr>
            <a:r>
              <a:rPr lang="en-US" sz="2000" b="1" dirty="0">
                <a:solidFill>
                  <a:schemeClr val="bg1"/>
                </a:solidFill>
                <a:latin typeface="Arial" panose="020B0604020202020204" pitchFamily="34" charset="0"/>
                <a:cs typeface="Arial" panose="020B0604020202020204" pitchFamily="34" charset="0"/>
              </a:rPr>
              <a:t>In 1735,</a:t>
            </a:r>
          </a:p>
          <a:p>
            <a:pPr algn="just">
              <a:lnSpc>
                <a:spcPct val="150000"/>
              </a:lnSpc>
            </a:pPr>
            <a:r>
              <a:rPr lang="en-US" sz="2000" b="1" dirty="0">
                <a:solidFill>
                  <a:schemeClr val="bg1"/>
                </a:solidFill>
                <a:latin typeface="Arial" panose="020B0604020202020204" pitchFamily="34" charset="0"/>
                <a:cs typeface="Arial" panose="020B0604020202020204" pitchFamily="34" charset="0"/>
              </a:rPr>
              <a:t>A Swiss Mathematician Leon hard Euler solved this problem.</a:t>
            </a:r>
          </a:p>
          <a:p>
            <a:pPr algn="just">
              <a:lnSpc>
                <a:spcPct val="150000"/>
              </a:lnSpc>
            </a:pPr>
            <a:r>
              <a:rPr lang="en-US" sz="2000" b="1" dirty="0">
                <a:solidFill>
                  <a:schemeClr val="bg1"/>
                </a:solidFill>
                <a:latin typeface="Arial" panose="020B0604020202020204" pitchFamily="34" charset="0"/>
                <a:cs typeface="Arial" panose="020B0604020202020204" pitchFamily="34" charset="0"/>
              </a:rPr>
              <a:t>He provided a solution to the problem and finally concluded that such </a:t>
            </a:r>
            <a:r>
              <a:rPr lang="en-US" sz="2000" b="1" dirty="0">
                <a:highlight>
                  <a:srgbClr val="FFFF00"/>
                </a:highlight>
                <a:latin typeface="Arial" panose="020B0604020202020204" pitchFamily="34" charset="0"/>
                <a:cs typeface="Arial" panose="020B0604020202020204" pitchFamily="34" charset="0"/>
              </a:rPr>
              <a:t>a walk is not possible.</a:t>
            </a:r>
          </a:p>
          <a:p>
            <a:pPr algn="just">
              <a:lnSpc>
                <a:spcPct val="150000"/>
              </a:lnSpc>
            </a:pPr>
            <a:r>
              <a:rPr lang="en-US" sz="2000" b="1" dirty="0">
                <a:solidFill>
                  <a:schemeClr val="bg1"/>
                </a:solidFill>
                <a:latin typeface="Arial" panose="020B0604020202020204" pitchFamily="34" charset="0"/>
                <a:cs typeface="Arial" panose="020B0604020202020204" pitchFamily="34" charset="0"/>
              </a:rPr>
              <a:t> Euler represented the given situation using a graph as shown below-</a:t>
            </a:r>
            <a:endParaRPr lang="en-IN" dirty="0">
              <a:solidFill>
                <a:schemeClr val="bg1"/>
              </a:solidFill>
            </a:endParaRPr>
          </a:p>
        </p:txBody>
      </p:sp>
      <p:pic>
        <p:nvPicPr>
          <p:cNvPr id="3076" name="Picture 4">
            <a:extLst>
              <a:ext uri="{FF2B5EF4-FFF2-40B4-BE49-F238E27FC236}">
                <a16:creationId xmlns:a16="http://schemas.microsoft.com/office/drawing/2014/main" id="{1654020D-15C0-D8BA-27DB-D8C93CEB5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 y="2970372"/>
            <a:ext cx="4906036" cy="31505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23391148-8157-AA83-0D2B-B300E6846F70}"/>
              </a:ext>
            </a:extLst>
          </p:cNvPr>
          <p:cNvSpPr/>
          <p:nvPr/>
        </p:nvSpPr>
        <p:spPr>
          <a:xfrm>
            <a:off x="6293495" y="3022517"/>
            <a:ext cx="5376955" cy="304630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7F78E45D-98F9-5C27-DAC6-4852F1DEEB79}"/>
              </a:ext>
            </a:extLst>
          </p:cNvPr>
          <p:cNvSpPr txBox="1"/>
          <p:nvPr/>
        </p:nvSpPr>
        <p:spPr>
          <a:xfrm>
            <a:off x="6506320" y="3190128"/>
            <a:ext cx="4951307" cy="2554545"/>
          </a:xfrm>
          <a:prstGeom prst="rect">
            <a:avLst/>
          </a:prstGeom>
          <a:noFill/>
        </p:spPr>
        <p:txBody>
          <a:bodyPr wrap="square">
            <a:spAutoFit/>
          </a:bodyPr>
          <a:lstStyle/>
          <a:p>
            <a:pPr algn="just" fontAlgn="base"/>
            <a:r>
              <a:rPr lang="en-US" sz="2000" b="0" i="0" dirty="0">
                <a:effectLst/>
                <a:latin typeface="Arimo"/>
              </a:rPr>
              <a:t>Euler observed that when a vertex is visited during the process of tracing a graph-</a:t>
            </a:r>
          </a:p>
          <a:p>
            <a:pPr marL="742950" lvl="1" indent="-285750" algn="just" fontAlgn="base">
              <a:buFont typeface="Wingdings" panose="05000000000000000000" pitchFamily="2" charset="2"/>
              <a:buChar char="§"/>
            </a:pPr>
            <a:r>
              <a:rPr lang="en-US" sz="2000" dirty="0">
                <a:latin typeface="Arimo"/>
              </a:rPr>
              <a:t> </a:t>
            </a:r>
            <a:r>
              <a:rPr lang="en-US" sz="2000" b="0" i="0" dirty="0">
                <a:effectLst/>
                <a:latin typeface="Arimo"/>
              </a:rPr>
              <a:t>There must be one edge that enters into the vertex.</a:t>
            </a:r>
          </a:p>
          <a:p>
            <a:pPr marL="742950" lvl="1" indent="-285750" algn="just" fontAlgn="base">
              <a:buFont typeface="Wingdings" panose="05000000000000000000" pitchFamily="2" charset="2"/>
              <a:buChar char="§"/>
            </a:pPr>
            <a:r>
              <a:rPr lang="en-US" sz="2000" b="0" i="0" dirty="0">
                <a:effectLst/>
                <a:latin typeface="Arimo"/>
              </a:rPr>
              <a:t> There must be another edge that leaves the vertex.</a:t>
            </a:r>
          </a:p>
          <a:p>
            <a:pPr marL="742950" lvl="1" indent="-285750" algn="just" fontAlgn="base">
              <a:buFont typeface="Wingdings" panose="05000000000000000000" pitchFamily="2" charset="2"/>
              <a:buChar char="§"/>
            </a:pPr>
            <a:r>
              <a:rPr lang="en-US" sz="2000" b="0" i="0" dirty="0">
                <a:effectLst/>
                <a:latin typeface="Arimo"/>
              </a:rPr>
              <a:t> Therefore, order of the vertex must be an even number.</a:t>
            </a:r>
          </a:p>
        </p:txBody>
      </p:sp>
    </p:spTree>
    <p:extLst>
      <p:ext uri="{BB962C8B-B14F-4D97-AF65-F5344CB8AC3E}">
        <p14:creationId xmlns:p14="http://schemas.microsoft.com/office/powerpoint/2010/main" val="992814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Background pattern&#10;&#10;Description automatically generated">
            <a:extLst>
              <a:ext uri="{FF2B5EF4-FFF2-40B4-BE49-F238E27FC236}">
                <a16:creationId xmlns:a16="http://schemas.microsoft.com/office/drawing/2014/main" id="{7C40B9A7-2257-8ACF-58ED-002C288E6A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777" b="-1"/>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001DF00-1CC3-F656-5249-252BC42CF120}"/>
              </a:ext>
            </a:extLst>
          </p:cNvPr>
          <p:cNvSpPr>
            <a:spLocks noGrp="1"/>
          </p:cNvSpPr>
          <p:nvPr>
            <p:ph type="title"/>
          </p:nvPr>
        </p:nvSpPr>
        <p:spPr>
          <a:xfrm>
            <a:off x="1063752" y="1341550"/>
            <a:ext cx="10058400" cy="226186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dirty="0">
                <a:ln>
                  <a:solidFill>
                    <a:schemeClr val="tx1"/>
                  </a:solidFill>
                </a:ln>
                <a:solidFill>
                  <a:srgbClr val="FFFFFF"/>
                </a:solidFill>
                <a:latin typeface="Arial" panose="020B0604020202020204" pitchFamily="34" charset="0"/>
                <a:cs typeface="Arial" panose="020B0604020202020204" pitchFamily="34" charset="0"/>
              </a:rPr>
              <a:t>Fundamentals</a:t>
            </a:r>
          </a:p>
        </p:txBody>
      </p:sp>
    </p:spTree>
    <p:extLst>
      <p:ext uri="{BB962C8B-B14F-4D97-AF65-F5344CB8AC3E}">
        <p14:creationId xmlns:p14="http://schemas.microsoft.com/office/powerpoint/2010/main" val="3629561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Background pattern&#10;&#10;Description automatically generated">
            <a:extLst>
              <a:ext uri="{FF2B5EF4-FFF2-40B4-BE49-F238E27FC236}">
                <a16:creationId xmlns:a16="http://schemas.microsoft.com/office/drawing/2014/main" id="{7C40B9A7-2257-8ACF-58ED-002C288E6A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777" b="-1"/>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001DF00-1CC3-F656-5249-252BC42CF120}"/>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dirty="0">
                <a:solidFill>
                  <a:srgbClr val="FFFFFF"/>
                </a:solidFill>
                <a:latin typeface="Arial" panose="020B0604020202020204" pitchFamily="34" charset="0"/>
                <a:cs typeface="Arial" panose="020B0604020202020204" pitchFamily="34" charset="0"/>
              </a:rPr>
              <a:t>Let's know each other </a:t>
            </a:r>
          </a:p>
        </p:txBody>
      </p:sp>
      <p:pic>
        <p:nvPicPr>
          <p:cNvPr id="3" name="Picture 2" descr="Logo&#10;&#10;Description automatically generated">
            <a:extLst>
              <a:ext uri="{FF2B5EF4-FFF2-40B4-BE49-F238E27FC236}">
                <a16:creationId xmlns:a16="http://schemas.microsoft.com/office/drawing/2014/main" id="{C858A6AC-FD47-E035-0DD4-79123842C35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99844" y="784860"/>
            <a:ext cx="2992156" cy="2392535"/>
          </a:xfrm>
          <a:prstGeom prst="rect">
            <a:avLst/>
          </a:prstGeom>
        </p:spPr>
      </p:pic>
    </p:spTree>
    <p:extLst>
      <p:ext uri="{BB962C8B-B14F-4D97-AF65-F5344CB8AC3E}">
        <p14:creationId xmlns:p14="http://schemas.microsoft.com/office/powerpoint/2010/main" val="2564447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2213" y="582507"/>
            <a:ext cx="11474027" cy="4750018"/>
          </a:xfrm>
          <a:prstGeom prst="rect">
            <a:avLst/>
          </a:prstGeom>
          <a:noFill/>
        </p:spPr>
        <p:txBody>
          <a:bodyPr wrap="square" rtlCol="0">
            <a:spAutoFit/>
          </a:bodyPr>
          <a:lstStyle/>
          <a:p>
            <a:pPr algn="just">
              <a:lnSpc>
                <a:spcPct val="150000"/>
              </a:lnSpc>
            </a:pPr>
            <a:r>
              <a:rPr lang="en-US" sz="2400" b="0" i="0" u="sng" dirty="0">
                <a:solidFill>
                  <a:schemeClr val="bg1"/>
                </a:solidFill>
                <a:effectLst/>
                <a:latin typeface="Arial" panose="020B0604020202020204" pitchFamily="34" charset="0"/>
                <a:cs typeface="Arial" panose="020B0604020202020204" pitchFamily="34" charset="0"/>
              </a:rPr>
              <a:t>Graph(undirected graph):</a:t>
            </a:r>
          </a:p>
          <a:p>
            <a:pPr algn="just">
              <a:lnSpc>
                <a:spcPct val="150000"/>
              </a:lnSpc>
            </a:pPr>
            <a:r>
              <a:rPr lang="en-US" sz="2400" dirty="0">
                <a:solidFill>
                  <a:schemeClr val="bg1"/>
                </a:solidFill>
                <a:latin typeface="Arial" panose="020B0604020202020204" pitchFamily="34" charset="0"/>
                <a:cs typeface="Arial" panose="020B0604020202020204" pitchFamily="34" charset="0"/>
              </a:rPr>
              <a:t>An undirected graph G(V,E) id defined abstractly as an ordered pair (V,E) where –</a:t>
            </a:r>
          </a:p>
          <a:p>
            <a:pPr marL="342900" indent="-342900" algn="just">
              <a:lnSpc>
                <a:spcPct val="150000"/>
              </a:lnSpc>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V is a set of points called vertices</a:t>
            </a:r>
          </a:p>
          <a:p>
            <a:pPr marL="342900" indent="-342900" algn="just">
              <a:lnSpc>
                <a:spcPct val="150000"/>
              </a:lnSpc>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E is a set of multisets of two elements from V</a:t>
            </a:r>
          </a:p>
          <a:p>
            <a:pPr algn="just">
              <a:lnSpc>
                <a:spcPct val="150000"/>
              </a:lnSpc>
            </a:pPr>
            <a:r>
              <a:rPr lang="en-US" sz="2400" dirty="0">
                <a:solidFill>
                  <a:schemeClr val="bg1"/>
                </a:solidFill>
                <a:latin typeface="Arial" panose="020B0604020202020204" pitchFamily="34" charset="0"/>
                <a:cs typeface="Arial" panose="020B0604020202020204" pitchFamily="34" charset="0"/>
              </a:rPr>
              <a:t>Example :</a:t>
            </a:r>
          </a:p>
          <a:p>
            <a:pPr algn="just">
              <a:lnSpc>
                <a:spcPct val="150000"/>
              </a:lnSpc>
            </a:pPr>
            <a:endParaRPr lang="en-US" sz="2400" dirty="0">
              <a:solidFill>
                <a:schemeClr val="bg1"/>
              </a:solidFill>
              <a:latin typeface="Arial" panose="020B0604020202020204" pitchFamily="34" charset="0"/>
              <a:cs typeface="Arial" panose="020B0604020202020204" pitchFamily="34" charset="0"/>
            </a:endParaRPr>
          </a:p>
          <a:p>
            <a:pPr algn="just">
              <a:lnSpc>
                <a:spcPct val="150000"/>
              </a:lnSpc>
            </a:pPr>
            <a:endParaRPr lang="en-US" sz="2400" dirty="0">
              <a:solidFill>
                <a:schemeClr val="bg1"/>
              </a:solidFill>
              <a:latin typeface="Arial" panose="020B0604020202020204" pitchFamily="34" charset="0"/>
              <a:cs typeface="Arial" panose="020B0604020202020204" pitchFamily="34" charset="0"/>
            </a:endParaRPr>
          </a:p>
          <a:p>
            <a:pPr algn="just">
              <a:lnSpc>
                <a:spcPct val="150000"/>
              </a:lnSpc>
            </a:pPr>
            <a:endParaRPr lang="en-US" dirty="0">
              <a:solidFill>
                <a:schemeClr val="bg1"/>
              </a:solidFill>
              <a:latin typeface="Arial" panose="020B0604020202020204" pitchFamily="34" charset="0"/>
              <a:cs typeface="Arial" panose="020B0604020202020204" pitchFamily="34" charset="0"/>
            </a:endParaRPr>
          </a:p>
          <a:p>
            <a:pPr>
              <a:lnSpc>
                <a:spcPct val="150000"/>
              </a:lnSpc>
            </a:pPr>
            <a:endParaRPr lang="en-IN" dirty="0">
              <a:solidFill>
                <a:schemeClr val="bg1"/>
              </a:solidFill>
              <a:latin typeface="Arial" panose="020B0604020202020204" pitchFamily="34" charset="0"/>
              <a:cs typeface="Arial" panose="020B0604020202020204" pitchFamily="34" charset="0"/>
            </a:endParaRPr>
          </a:p>
        </p:txBody>
      </p:sp>
      <p:pic>
        <p:nvPicPr>
          <p:cNvPr id="4098" name="Picture 2">
            <a:extLst>
              <a:ext uri="{FF2B5EF4-FFF2-40B4-BE49-F238E27FC236}">
                <a16:creationId xmlns:a16="http://schemas.microsoft.com/office/drawing/2014/main" id="{3C3844EE-995F-3717-03BD-291248D858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9272694" y="3942080"/>
            <a:ext cx="2755667" cy="2844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E2ADB43-8582-F1E4-0126-30D26BD9CF08}"/>
              </a:ext>
            </a:extLst>
          </p:cNvPr>
          <p:cNvPicPr>
            <a:picLocks noChangeAspect="1"/>
          </p:cNvPicPr>
          <p:nvPr/>
        </p:nvPicPr>
        <p:blipFill rotWithShape="1">
          <a:blip r:embed="rId5"/>
          <a:srcRect l="11410" r="658" b="48775"/>
          <a:stretch/>
        </p:blipFill>
        <p:spPr>
          <a:xfrm>
            <a:off x="3129281" y="3736975"/>
            <a:ext cx="5080792" cy="2713150"/>
          </a:xfrm>
          <a:prstGeom prst="rect">
            <a:avLst/>
          </a:prstGeom>
        </p:spPr>
      </p:pic>
    </p:spTree>
    <p:extLst>
      <p:ext uri="{BB962C8B-B14F-4D97-AF65-F5344CB8AC3E}">
        <p14:creationId xmlns:p14="http://schemas.microsoft.com/office/powerpoint/2010/main" val="3724509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2213" y="582507"/>
            <a:ext cx="11474027" cy="4750018"/>
          </a:xfrm>
          <a:prstGeom prst="rect">
            <a:avLst/>
          </a:prstGeom>
          <a:noFill/>
        </p:spPr>
        <p:txBody>
          <a:bodyPr wrap="square" rtlCol="0">
            <a:spAutoFit/>
          </a:bodyPr>
          <a:lstStyle/>
          <a:p>
            <a:pPr algn="just">
              <a:lnSpc>
                <a:spcPct val="150000"/>
              </a:lnSpc>
            </a:pPr>
            <a:r>
              <a:rPr lang="en-US" sz="2400" b="0" i="0" u="sng" dirty="0">
                <a:solidFill>
                  <a:schemeClr val="bg1"/>
                </a:solidFill>
                <a:effectLst/>
                <a:latin typeface="Arial" panose="020B0604020202020204" pitchFamily="34" charset="0"/>
                <a:cs typeface="Arial" panose="020B0604020202020204" pitchFamily="34" charset="0"/>
              </a:rPr>
              <a:t>Simple Graph:</a:t>
            </a:r>
          </a:p>
          <a:p>
            <a:pPr algn="just">
              <a:lnSpc>
                <a:spcPct val="150000"/>
              </a:lnSpc>
            </a:pPr>
            <a:r>
              <a:rPr lang="en-US" sz="2400" dirty="0">
                <a:solidFill>
                  <a:schemeClr val="bg1"/>
                </a:solidFill>
                <a:latin typeface="Arial" panose="020B0604020202020204" pitchFamily="34" charset="0"/>
                <a:cs typeface="Arial" panose="020B0604020202020204" pitchFamily="34" charset="0"/>
              </a:rPr>
              <a:t>A graph G(V,E) is a simple graph if the edge set E is unordered pair of distinct vertices. A simple graph has no multiple edges or loops.</a:t>
            </a:r>
          </a:p>
          <a:p>
            <a:pPr algn="just">
              <a:lnSpc>
                <a:spcPct val="150000"/>
              </a:lnSpc>
            </a:pPr>
            <a:r>
              <a:rPr lang="en-US" sz="2400" u="sng" dirty="0">
                <a:solidFill>
                  <a:schemeClr val="bg1"/>
                </a:solidFill>
                <a:latin typeface="Arial" panose="020B0604020202020204" pitchFamily="34" charset="0"/>
                <a:cs typeface="Arial" panose="020B0604020202020204" pitchFamily="34" charset="0"/>
              </a:rPr>
              <a:t>Multigraph:</a:t>
            </a:r>
          </a:p>
          <a:p>
            <a:pPr algn="just">
              <a:lnSpc>
                <a:spcPct val="150000"/>
              </a:lnSpc>
            </a:pPr>
            <a:r>
              <a:rPr lang="en-US" sz="2400" dirty="0">
                <a:solidFill>
                  <a:schemeClr val="bg1"/>
                </a:solidFill>
                <a:latin typeface="Arial" panose="020B0604020202020204" pitchFamily="34" charset="0"/>
                <a:cs typeface="Arial" panose="020B0604020202020204" pitchFamily="34" charset="0"/>
              </a:rPr>
              <a:t>A graph G(V,E) is a multigraph where the edge set E is a multiset of two elements from V.</a:t>
            </a:r>
          </a:p>
          <a:p>
            <a:pPr algn="just">
              <a:lnSpc>
                <a:spcPct val="150000"/>
              </a:lnSpc>
            </a:pPr>
            <a:endParaRPr lang="en-US" sz="2400" dirty="0">
              <a:solidFill>
                <a:schemeClr val="bg1"/>
              </a:solidFill>
              <a:latin typeface="Arial" panose="020B0604020202020204" pitchFamily="34" charset="0"/>
              <a:cs typeface="Arial" panose="020B0604020202020204" pitchFamily="34" charset="0"/>
            </a:endParaRPr>
          </a:p>
          <a:p>
            <a:pPr algn="just">
              <a:lnSpc>
                <a:spcPct val="150000"/>
              </a:lnSpc>
            </a:pPr>
            <a:endParaRPr lang="en-US" dirty="0">
              <a:solidFill>
                <a:schemeClr val="bg1"/>
              </a:solidFill>
              <a:latin typeface="Arial" panose="020B0604020202020204" pitchFamily="34" charset="0"/>
              <a:cs typeface="Arial" panose="020B0604020202020204" pitchFamily="34" charset="0"/>
            </a:endParaRPr>
          </a:p>
          <a:p>
            <a:pPr>
              <a:lnSpc>
                <a:spcPct val="150000"/>
              </a:lnSpc>
            </a:pPr>
            <a:endParaRPr lang="en-IN" dirty="0">
              <a:solidFill>
                <a:schemeClr val="bg1"/>
              </a:solidFill>
              <a:latin typeface="Arial" panose="020B0604020202020204" pitchFamily="34" charset="0"/>
              <a:cs typeface="Arial" panose="020B0604020202020204" pitchFamily="34" charset="0"/>
            </a:endParaRPr>
          </a:p>
        </p:txBody>
      </p:sp>
      <p:pic>
        <p:nvPicPr>
          <p:cNvPr id="4098" name="Picture 2">
            <a:extLst>
              <a:ext uri="{FF2B5EF4-FFF2-40B4-BE49-F238E27FC236}">
                <a16:creationId xmlns:a16="http://schemas.microsoft.com/office/drawing/2014/main" id="{3C3844EE-995F-3717-03BD-291248D858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9272694" y="3942080"/>
            <a:ext cx="2755667" cy="2844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07F384B-1221-1108-BC81-6ED7F91F506C}"/>
              </a:ext>
            </a:extLst>
          </p:cNvPr>
          <p:cNvPicPr>
            <a:picLocks noChangeAspect="1"/>
          </p:cNvPicPr>
          <p:nvPr/>
        </p:nvPicPr>
        <p:blipFill rotWithShape="1">
          <a:blip r:embed="rId5"/>
          <a:srcRect l="4619" t="12135" r="50422"/>
          <a:stretch/>
        </p:blipFill>
        <p:spPr>
          <a:xfrm>
            <a:off x="6096000" y="3684692"/>
            <a:ext cx="2162566" cy="2770188"/>
          </a:xfrm>
          <a:prstGeom prst="rect">
            <a:avLst/>
          </a:prstGeom>
        </p:spPr>
      </p:pic>
      <p:pic>
        <p:nvPicPr>
          <p:cNvPr id="6" name="Picture 5">
            <a:extLst>
              <a:ext uri="{FF2B5EF4-FFF2-40B4-BE49-F238E27FC236}">
                <a16:creationId xmlns:a16="http://schemas.microsoft.com/office/drawing/2014/main" id="{7D834D56-DFE0-3522-13BF-15C7B4679161}"/>
              </a:ext>
            </a:extLst>
          </p:cNvPr>
          <p:cNvPicPr>
            <a:picLocks noChangeAspect="1"/>
          </p:cNvPicPr>
          <p:nvPr/>
        </p:nvPicPr>
        <p:blipFill rotWithShape="1">
          <a:blip r:embed="rId5"/>
          <a:srcRect l="50210" t="12135" r="4830"/>
          <a:stretch/>
        </p:blipFill>
        <p:spPr>
          <a:xfrm>
            <a:off x="2680368" y="3684692"/>
            <a:ext cx="2162566" cy="2770188"/>
          </a:xfrm>
          <a:prstGeom prst="rect">
            <a:avLst/>
          </a:prstGeom>
        </p:spPr>
      </p:pic>
    </p:spTree>
    <p:extLst>
      <p:ext uri="{BB962C8B-B14F-4D97-AF65-F5344CB8AC3E}">
        <p14:creationId xmlns:p14="http://schemas.microsoft.com/office/powerpoint/2010/main" val="2714633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2213" y="582507"/>
            <a:ext cx="11474027" cy="4196020"/>
          </a:xfrm>
          <a:prstGeom prst="rect">
            <a:avLst/>
          </a:prstGeom>
          <a:noFill/>
        </p:spPr>
        <p:txBody>
          <a:bodyPr wrap="square" rtlCol="0">
            <a:spAutoFit/>
          </a:bodyPr>
          <a:lstStyle/>
          <a:p>
            <a:pPr algn="just">
              <a:lnSpc>
                <a:spcPct val="150000"/>
              </a:lnSpc>
            </a:pPr>
            <a:r>
              <a:rPr lang="en-US" sz="2400" b="0" i="0" u="sng" dirty="0">
                <a:solidFill>
                  <a:schemeClr val="bg1"/>
                </a:solidFill>
                <a:effectLst/>
                <a:latin typeface="Arial" panose="020B0604020202020204" pitchFamily="34" charset="0"/>
                <a:cs typeface="Arial" panose="020B0604020202020204" pitchFamily="34" charset="0"/>
              </a:rPr>
              <a:t>Directed Graph / Digraph:</a:t>
            </a:r>
          </a:p>
          <a:p>
            <a:pPr algn="just">
              <a:lnSpc>
                <a:spcPct val="150000"/>
              </a:lnSpc>
            </a:pPr>
            <a:r>
              <a:rPr lang="en-US" sz="2400" dirty="0">
                <a:solidFill>
                  <a:schemeClr val="bg1"/>
                </a:solidFill>
                <a:latin typeface="Arial" panose="020B0604020202020204" pitchFamily="34" charset="0"/>
                <a:cs typeface="Arial" panose="020B0604020202020204" pitchFamily="34" charset="0"/>
              </a:rPr>
              <a:t>A directed graph G(V,E) is defined abstractly as an ordered pair (V,E) where –</a:t>
            </a:r>
          </a:p>
          <a:p>
            <a:pPr marL="342900" indent="-342900" algn="just">
              <a:lnSpc>
                <a:spcPct val="150000"/>
              </a:lnSpc>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V is a set of points called vertices</a:t>
            </a:r>
          </a:p>
          <a:p>
            <a:pPr marL="342900" indent="-342900" algn="just">
              <a:lnSpc>
                <a:spcPct val="150000"/>
              </a:lnSpc>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E is a binary relation on E</a:t>
            </a:r>
          </a:p>
          <a:p>
            <a:pPr algn="just">
              <a:lnSpc>
                <a:spcPct val="150000"/>
              </a:lnSpc>
            </a:pPr>
            <a:r>
              <a:rPr lang="en-US" sz="2400" dirty="0">
                <a:solidFill>
                  <a:schemeClr val="bg1"/>
                </a:solidFill>
                <a:latin typeface="Arial" panose="020B0604020202020204" pitchFamily="34" charset="0"/>
                <a:cs typeface="Arial" panose="020B0604020202020204" pitchFamily="34" charset="0"/>
              </a:rPr>
              <a:t>Example :</a:t>
            </a:r>
          </a:p>
          <a:p>
            <a:pPr algn="just">
              <a:lnSpc>
                <a:spcPct val="150000"/>
              </a:lnSpc>
            </a:pPr>
            <a:endParaRPr lang="en-US" sz="2400" dirty="0">
              <a:solidFill>
                <a:schemeClr val="bg1"/>
              </a:solidFill>
              <a:latin typeface="Arial" panose="020B0604020202020204" pitchFamily="34" charset="0"/>
              <a:cs typeface="Arial" panose="020B0604020202020204" pitchFamily="34" charset="0"/>
            </a:endParaRPr>
          </a:p>
          <a:p>
            <a:pPr algn="just">
              <a:lnSpc>
                <a:spcPct val="150000"/>
              </a:lnSpc>
            </a:pPr>
            <a:endParaRPr lang="en-US" dirty="0">
              <a:solidFill>
                <a:schemeClr val="bg1"/>
              </a:solidFill>
              <a:latin typeface="Arial" panose="020B0604020202020204" pitchFamily="34" charset="0"/>
              <a:cs typeface="Arial" panose="020B0604020202020204" pitchFamily="34" charset="0"/>
            </a:endParaRPr>
          </a:p>
          <a:p>
            <a:pPr>
              <a:lnSpc>
                <a:spcPct val="150000"/>
              </a:lnSpc>
            </a:pPr>
            <a:endParaRPr lang="en-IN" dirty="0">
              <a:solidFill>
                <a:schemeClr val="bg1"/>
              </a:solidFill>
              <a:latin typeface="Arial" panose="020B0604020202020204" pitchFamily="34" charset="0"/>
              <a:cs typeface="Arial" panose="020B0604020202020204" pitchFamily="34" charset="0"/>
            </a:endParaRPr>
          </a:p>
        </p:txBody>
      </p:sp>
      <p:pic>
        <p:nvPicPr>
          <p:cNvPr id="4098" name="Picture 2">
            <a:extLst>
              <a:ext uri="{FF2B5EF4-FFF2-40B4-BE49-F238E27FC236}">
                <a16:creationId xmlns:a16="http://schemas.microsoft.com/office/drawing/2014/main" id="{3C3844EE-995F-3717-03BD-291248D858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9272694" y="3942080"/>
            <a:ext cx="2755667" cy="2844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2D461EA-F832-7F5E-0B1F-4DB26B4EF622}"/>
              </a:ext>
            </a:extLst>
          </p:cNvPr>
          <p:cNvPicPr>
            <a:picLocks noChangeAspect="1"/>
          </p:cNvPicPr>
          <p:nvPr/>
        </p:nvPicPr>
        <p:blipFill rotWithShape="1">
          <a:blip r:embed="rId5"/>
          <a:srcRect l="15113" t="50913"/>
          <a:stretch/>
        </p:blipFill>
        <p:spPr>
          <a:xfrm>
            <a:off x="2851572" y="3815328"/>
            <a:ext cx="4389121" cy="2326604"/>
          </a:xfrm>
          <a:prstGeom prst="rect">
            <a:avLst/>
          </a:prstGeom>
        </p:spPr>
      </p:pic>
    </p:spTree>
    <p:extLst>
      <p:ext uri="{BB962C8B-B14F-4D97-AF65-F5344CB8AC3E}">
        <p14:creationId xmlns:p14="http://schemas.microsoft.com/office/powerpoint/2010/main" val="2233321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2213" y="582507"/>
            <a:ext cx="11474027" cy="5858014"/>
          </a:xfrm>
          <a:prstGeom prst="rect">
            <a:avLst/>
          </a:prstGeom>
          <a:noFill/>
        </p:spPr>
        <p:txBody>
          <a:bodyPr wrap="square" rtlCol="0">
            <a:spAutoFit/>
          </a:bodyPr>
          <a:lstStyle/>
          <a:p>
            <a:pPr algn="just">
              <a:lnSpc>
                <a:spcPct val="150000"/>
              </a:lnSpc>
            </a:pPr>
            <a:r>
              <a:rPr lang="en-US" sz="2400" b="0" i="0" u="sng" dirty="0">
                <a:solidFill>
                  <a:schemeClr val="bg1"/>
                </a:solidFill>
                <a:effectLst/>
                <a:latin typeface="Arial" panose="020B0604020202020204" pitchFamily="34" charset="0"/>
                <a:cs typeface="Arial" panose="020B0604020202020204" pitchFamily="34" charset="0"/>
              </a:rPr>
              <a:t>Symmetric Digraph:</a:t>
            </a:r>
          </a:p>
          <a:p>
            <a:pPr algn="just">
              <a:lnSpc>
                <a:spcPct val="150000"/>
              </a:lnSpc>
            </a:pPr>
            <a:r>
              <a:rPr lang="en-US" sz="2400" dirty="0">
                <a:solidFill>
                  <a:schemeClr val="bg1"/>
                </a:solidFill>
                <a:latin typeface="Arial" panose="020B0604020202020204" pitchFamily="34" charset="0"/>
                <a:cs typeface="Arial" panose="020B0604020202020204" pitchFamily="34" charset="0"/>
              </a:rPr>
              <a:t>Digraphs in which for each edge (</a:t>
            </a:r>
            <a:r>
              <a:rPr lang="en-US" sz="2400" dirty="0" err="1">
                <a:solidFill>
                  <a:schemeClr val="bg1"/>
                </a:solidFill>
                <a:latin typeface="Arial" panose="020B0604020202020204" pitchFamily="34" charset="0"/>
                <a:cs typeface="Arial" panose="020B0604020202020204" pitchFamily="34" charset="0"/>
              </a:rPr>
              <a:t>x,y</a:t>
            </a:r>
            <a:r>
              <a:rPr lang="en-US" sz="2400" dirty="0">
                <a:solidFill>
                  <a:schemeClr val="bg1"/>
                </a:solidFill>
                <a:latin typeface="Arial" panose="020B0604020202020204" pitchFamily="34" charset="0"/>
                <a:cs typeface="Arial" panose="020B0604020202020204" pitchFamily="34" charset="0"/>
              </a:rPr>
              <a:t>) there is also an edge (</a:t>
            </a:r>
            <a:r>
              <a:rPr lang="en-US" sz="2400" dirty="0" err="1">
                <a:solidFill>
                  <a:schemeClr val="bg1"/>
                </a:solidFill>
                <a:latin typeface="Arial" panose="020B0604020202020204" pitchFamily="34" charset="0"/>
                <a:cs typeface="Arial" panose="020B0604020202020204" pitchFamily="34" charset="0"/>
              </a:rPr>
              <a:t>y,x</a:t>
            </a:r>
            <a:r>
              <a:rPr lang="en-US" sz="2400" dirty="0">
                <a:solidFill>
                  <a:schemeClr val="bg1"/>
                </a:solidFill>
                <a:latin typeface="Arial" panose="020B0604020202020204" pitchFamily="34" charset="0"/>
                <a:cs typeface="Arial" panose="020B0604020202020204" pitchFamily="34" charset="0"/>
              </a:rPr>
              <a:t>) </a:t>
            </a:r>
          </a:p>
          <a:p>
            <a:pPr algn="just">
              <a:lnSpc>
                <a:spcPct val="150000"/>
              </a:lnSpc>
            </a:pPr>
            <a:r>
              <a:rPr lang="en-US" sz="2400" dirty="0">
                <a:solidFill>
                  <a:schemeClr val="bg1"/>
                </a:solidFill>
                <a:latin typeface="Arial" panose="020B0604020202020204" pitchFamily="34" charset="0"/>
                <a:cs typeface="Arial" panose="020B0604020202020204" pitchFamily="34" charset="0"/>
              </a:rPr>
              <a:t>in the edge set are symmetric digraphs</a:t>
            </a:r>
          </a:p>
          <a:p>
            <a:pPr algn="just">
              <a:lnSpc>
                <a:spcPct val="150000"/>
              </a:lnSpc>
            </a:pPr>
            <a:endParaRPr lang="en-US" sz="2400" u="sng" dirty="0">
              <a:solidFill>
                <a:schemeClr val="bg1"/>
              </a:solidFill>
              <a:latin typeface="Arial" panose="020B0604020202020204" pitchFamily="34" charset="0"/>
              <a:cs typeface="Arial" panose="020B0604020202020204" pitchFamily="34" charset="0"/>
            </a:endParaRPr>
          </a:p>
          <a:p>
            <a:pPr algn="just">
              <a:lnSpc>
                <a:spcPct val="150000"/>
              </a:lnSpc>
            </a:pPr>
            <a:endParaRPr lang="en-US" sz="2400" u="sng" dirty="0">
              <a:solidFill>
                <a:schemeClr val="bg1"/>
              </a:solidFill>
              <a:latin typeface="Arial" panose="020B0604020202020204" pitchFamily="34" charset="0"/>
              <a:cs typeface="Arial" panose="020B0604020202020204" pitchFamily="34" charset="0"/>
            </a:endParaRPr>
          </a:p>
          <a:p>
            <a:pPr algn="just">
              <a:lnSpc>
                <a:spcPct val="150000"/>
              </a:lnSpc>
            </a:pPr>
            <a:r>
              <a:rPr lang="en-US" sz="2400" u="sng" dirty="0">
                <a:solidFill>
                  <a:schemeClr val="bg1"/>
                </a:solidFill>
                <a:latin typeface="Arial" panose="020B0604020202020204" pitchFamily="34" charset="0"/>
                <a:cs typeface="Arial" panose="020B0604020202020204" pitchFamily="34" charset="0"/>
              </a:rPr>
              <a:t>Asymmetric Digraph:</a:t>
            </a:r>
          </a:p>
          <a:p>
            <a:pPr algn="just">
              <a:lnSpc>
                <a:spcPct val="150000"/>
              </a:lnSpc>
            </a:pPr>
            <a:r>
              <a:rPr lang="en-US" sz="2400" dirty="0">
                <a:solidFill>
                  <a:schemeClr val="bg1"/>
                </a:solidFill>
                <a:latin typeface="Arial" panose="020B0604020202020204" pitchFamily="34" charset="0"/>
                <a:cs typeface="Arial" panose="020B0604020202020204" pitchFamily="34" charset="0"/>
              </a:rPr>
              <a:t>Digraphs having only one directed edge between each pair of vertices but can have self loops are called Asymmetric digraphs.</a:t>
            </a:r>
          </a:p>
          <a:p>
            <a:pPr algn="just">
              <a:lnSpc>
                <a:spcPct val="150000"/>
              </a:lnSpc>
            </a:pPr>
            <a:endParaRPr lang="en-US" sz="2400" dirty="0">
              <a:solidFill>
                <a:schemeClr val="bg1"/>
              </a:solidFill>
              <a:latin typeface="Arial" panose="020B0604020202020204" pitchFamily="34" charset="0"/>
              <a:cs typeface="Arial" panose="020B0604020202020204" pitchFamily="34" charset="0"/>
            </a:endParaRPr>
          </a:p>
          <a:p>
            <a:pPr algn="just">
              <a:lnSpc>
                <a:spcPct val="150000"/>
              </a:lnSpc>
            </a:pPr>
            <a:endParaRPr lang="en-US" dirty="0">
              <a:solidFill>
                <a:schemeClr val="bg1"/>
              </a:solidFill>
              <a:latin typeface="Arial" panose="020B0604020202020204" pitchFamily="34" charset="0"/>
              <a:cs typeface="Arial" panose="020B0604020202020204" pitchFamily="34" charset="0"/>
            </a:endParaRPr>
          </a:p>
          <a:p>
            <a:pPr>
              <a:lnSpc>
                <a:spcPct val="150000"/>
              </a:lnSpc>
            </a:pPr>
            <a:endParaRPr lang="en-IN" dirty="0">
              <a:solidFill>
                <a:schemeClr val="bg1"/>
              </a:solidFill>
              <a:latin typeface="Arial" panose="020B0604020202020204" pitchFamily="34" charset="0"/>
              <a:cs typeface="Arial" panose="020B0604020202020204" pitchFamily="34" charset="0"/>
            </a:endParaRPr>
          </a:p>
        </p:txBody>
      </p:sp>
      <p:pic>
        <p:nvPicPr>
          <p:cNvPr id="4098" name="Picture 2">
            <a:extLst>
              <a:ext uri="{FF2B5EF4-FFF2-40B4-BE49-F238E27FC236}">
                <a16:creationId xmlns:a16="http://schemas.microsoft.com/office/drawing/2014/main" id="{3C3844EE-995F-3717-03BD-291248D858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10417387" y="0"/>
            <a:ext cx="1665161" cy="1719021"/>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C353E352-1EBA-89C2-51D0-B42AA6109BB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4129"/>
          <a:stretch/>
        </p:blipFill>
        <p:spPr bwMode="auto">
          <a:xfrm>
            <a:off x="9483725" y="1307043"/>
            <a:ext cx="2186727" cy="206005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CEAF3D3C-FE80-AE4F-E68E-17D51F9306B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4064" b="19051"/>
          <a:stretch/>
        </p:blipFill>
        <p:spPr bwMode="auto">
          <a:xfrm>
            <a:off x="9435253" y="4536008"/>
            <a:ext cx="2235199" cy="1904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573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2213" y="582507"/>
            <a:ext cx="11474027" cy="5304016"/>
          </a:xfrm>
          <a:prstGeom prst="rect">
            <a:avLst/>
          </a:prstGeom>
          <a:noFill/>
        </p:spPr>
        <p:txBody>
          <a:bodyPr wrap="square" rtlCol="0">
            <a:spAutoFit/>
          </a:bodyPr>
          <a:lstStyle/>
          <a:p>
            <a:pPr algn="just">
              <a:lnSpc>
                <a:spcPct val="150000"/>
              </a:lnSpc>
            </a:pPr>
            <a:r>
              <a:rPr lang="en-US" sz="2400" b="0" i="0" u="sng" dirty="0">
                <a:solidFill>
                  <a:schemeClr val="bg1"/>
                </a:solidFill>
                <a:effectLst/>
                <a:latin typeface="Arial" panose="020B0604020202020204" pitchFamily="34" charset="0"/>
                <a:cs typeface="Arial" panose="020B0604020202020204" pitchFamily="34" charset="0"/>
              </a:rPr>
              <a:t>Finite Graph:</a:t>
            </a:r>
          </a:p>
          <a:p>
            <a:pPr algn="just">
              <a:lnSpc>
                <a:spcPct val="150000"/>
              </a:lnSpc>
            </a:pPr>
            <a:r>
              <a:rPr lang="en-US" sz="2400" dirty="0">
                <a:solidFill>
                  <a:schemeClr val="bg1"/>
                </a:solidFill>
                <a:latin typeface="Arial" panose="020B0604020202020204" pitchFamily="34" charset="0"/>
                <a:cs typeface="Arial" panose="020B0604020202020204" pitchFamily="34" charset="0"/>
              </a:rPr>
              <a:t>A multigraph is finite if it has finite number of vertices and finite </a:t>
            </a:r>
          </a:p>
          <a:p>
            <a:pPr algn="just">
              <a:lnSpc>
                <a:spcPct val="150000"/>
              </a:lnSpc>
            </a:pPr>
            <a:r>
              <a:rPr lang="en-US" sz="2400" dirty="0">
                <a:solidFill>
                  <a:schemeClr val="bg1"/>
                </a:solidFill>
                <a:latin typeface="Arial" panose="020B0604020202020204" pitchFamily="34" charset="0"/>
                <a:cs typeface="Arial" panose="020B0604020202020204" pitchFamily="34" charset="0"/>
              </a:rPr>
              <a:t>Number of edges.</a:t>
            </a:r>
          </a:p>
          <a:p>
            <a:pPr algn="just">
              <a:lnSpc>
                <a:spcPct val="150000"/>
              </a:lnSpc>
            </a:pPr>
            <a:endParaRPr lang="en-US" sz="2400" u="sng" dirty="0">
              <a:solidFill>
                <a:schemeClr val="bg1"/>
              </a:solidFill>
              <a:latin typeface="Arial" panose="020B0604020202020204" pitchFamily="34" charset="0"/>
              <a:cs typeface="Arial" panose="020B0604020202020204" pitchFamily="34" charset="0"/>
            </a:endParaRPr>
          </a:p>
          <a:p>
            <a:pPr algn="just">
              <a:lnSpc>
                <a:spcPct val="150000"/>
              </a:lnSpc>
            </a:pPr>
            <a:endParaRPr lang="en-US" sz="2400" u="sng" dirty="0">
              <a:solidFill>
                <a:schemeClr val="bg1"/>
              </a:solidFill>
              <a:latin typeface="Arial" panose="020B0604020202020204" pitchFamily="34" charset="0"/>
              <a:cs typeface="Arial" panose="020B0604020202020204" pitchFamily="34" charset="0"/>
            </a:endParaRPr>
          </a:p>
          <a:p>
            <a:pPr algn="just">
              <a:lnSpc>
                <a:spcPct val="150000"/>
              </a:lnSpc>
            </a:pPr>
            <a:r>
              <a:rPr lang="en-US" sz="2400" u="sng" dirty="0">
                <a:solidFill>
                  <a:schemeClr val="bg1"/>
                </a:solidFill>
                <a:latin typeface="Arial" panose="020B0604020202020204" pitchFamily="34" charset="0"/>
                <a:cs typeface="Arial" panose="020B0604020202020204" pitchFamily="34" charset="0"/>
              </a:rPr>
              <a:t>Trivial Graph:</a:t>
            </a:r>
          </a:p>
          <a:p>
            <a:pPr algn="just">
              <a:lnSpc>
                <a:spcPct val="150000"/>
              </a:lnSpc>
            </a:pPr>
            <a:r>
              <a:rPr lang="en-US" sz="2400" u="sng" dirty="0">
                <a:solidFill>
                  <a:schemeClr val="bg1"/>
                </a:solidFill>
                <a:latin typeface="Arial" panose="020B0604020202020204" pitchFamily="34" charset="0"/>
                <a:cs typeface="Arial" panose="020B0604020202020204" pitchFamily="34" charset="0"/>
              </a:rPr>
              <a:t>A graph</a:t>
            </a:r>
          </a:p>
          <a:p>
            <a:pPr algn="just">
              <a:lnSpc>
                <a:spcPct val="150000"/>
              </a:lnSpc>
            </a:pPr>
            <a:endParaRPr lang="en-US" sz="2400" dirty="0">
              <a:solidFill>
                <a:schemeClr val="bg1"/>
              </a:solidFill>
              <a:latin typeface="Arial" panose="020B0604020202020204" pitchFamily="34" charset="0"/>
              <a:cs typeface="Arial" panose="020B0604020202020204" pitchFamily="34" charset="0"/>
            </a:endParaRPr>
          </a:p>
          <a:p>
            <a:pPr algn="just">
              <a:lnSpc>
                <a:spcPct val="150000"/>
              </a:lnSpc>
            </a:pPr>
            <a:endParaRPr lang="en-US" dirty="0">
              <a:solidFill>
                <a:schemeClr val="bg1"/>
              </a:solidFill>
              <a:latin typeface="Arial" panose="020B0604020202020204" pitchFamily="34" charset="0"/>
              <a:cs typeface="Arial" panose="020B0604020202020204" pitchFamily="34" charset="0"/>
            </a:endParaRPr>
          </a:p>
          <a:p>
            <a:pPr>
              <a:lnSpc>
                <a:spcPct val="150000"/>
              </a:lnSpc>
            </a:pPr>
            <a:endParaRPr lang="en-IN" dirty="0">
              <a:solidFill>
                <a:schemeClr val="bg1"/>
              </a:solidFill>
              <a:latin typeface="Arial" panose="020B0604020202020204" pitchFamily="34" charset="0"/>
              <a:cs typeface="Arial" panose="020B0604020202020204" pitchFamily="34" charset="0"/>
            </a:endParaRPr>
          </a:p>
        </p:txBody>
      </p:sp>
      <p:pic>
        <p:nvPicPr>
          <p:cNvPr id="4098" name="Picture 2">
            <a:extLst>
              <a:ext uri="{FF2B5EF4-FFF2-40B4-BE49-F238E27FC236}">
                <a16:creationId xmlns:a16="http://schemas.microsoft.com/office/drawing/2014/main" id="{3C3844EE-995F-3717-03BD-291248D858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10417387" y="0"/>
            <a:ext cx="1665161" cy="171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546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2213" y="582507"/>
            <a:ext cx="11474027" cy="6412012"/>
          </a:xfrm>
          <a:prstGeom prst="rect">
            <a:avLst/>
          </a:prstGeom>
          <a:noFill/>
        </p:spPr>
        <p:txBody>
          <a:bodyPr wrap="square" rtlCol="0">
            <a:spAutoFit/>
          </a:bodyPr>
          <a:lstStyle/>
          <a:p>
            <a:pPr algn="just">
              <a:lnSpc>
                <a:spcPct val="150000"/>
              </a:lnSpc>
            </a:pPr>
            <a:r>
              <a:rPr lang="en-US" sz="2400" b="0" i="0" u="sng" dirty="0">
                <a:solidFill>
                  <a:schemeClr val="bg1"/>
                </a:solidFill>
                <a:effectLst/>
                <a:latin typeface="Arial" panose="020B0604020202020204" pitchFamily="34" charset="0"/>
                <a:cs typeface="Arial" panose="020B0604020202020204" pitchFamily="34" charset="0"/>
              </a:rPr>
              <a:t>Incident edge:</a:t>
            </a:r>
          </a:p>
          <a:p>
            <a:pPr algn="just">
              <a:lnSpc>
                <a:spcPct val="150000"/>
              </a:lnSpc>
            </a:pPr>
            <a:r>
              <a:rPr lang="en-US" sz="2400" dirty="0">
                <a:solidFill>
                  <a:schemeClr val="bg1"/>
                </a:solidFill>
                <a:latin typeface="Arial" panose="020B0604020202020204" pitchFamily="34" charset="0"/>
                <a:cs typeface="Arial" panose="020B0604020202020204" pitchFamily="34" charset="0"/>
              </a:rPr>
              <a:t>An edge is said to be incident with the vertices it joins.</a:t>
            </a:r>
          </a:p>
          <a:p>
            <a:pPr algn="just">
              <a:lnSpc>
                <a:spcPct val="150000"/>
              </a:lnSpc>
            </a:pPr>
            <a:r>
              <a:rPr lang="en-US" sz="2400" u="sng" dirty="0">
                <a:solidFill>
                  <a:schemeClr val="bg1"/>
                </a:solidFill>
                <a:latin typeface="Arial" panose="020B0604020202020204" pitchFamily="34" charset="0"/>
                <a:cs typeface="Arial" panose="020B0604020202020204" pitchFamily="34" charset="0"/>
              </a:rPr>
              <a:t>Adjacent vertices:</a:t>
            </a:r>
          </a:p>
          <a:p>
            <a:pPr algn="just">
              <a:lnSpc>
                <a:spcPct val="150000"/>
              </a:lnSpc>
            </a:pPr>
            <a:r>
              <a:rPr lang="en-US" sz="2400" dirty="0">
                <a:solidFill>
                  <a:schemeClr val="bg1"/>
                </a:solidFill>
                <a:latin typeface="Arial" panose="020B0604020202020204" pitchFamily="34" charset="0"/>
                <a:cs typeface="Arial" panose="020B0604020202020204" pitchFamily="34" charset="0"/>
              </a:rPr>
              <a:t>Two vertices v</a:t>
            </a:r>
            <a:r>
              <a:rPr lang="en-US" sz="2400" baseline="-25000" dirty="0">
                <a:solidFill>
                  <a:schemeClr val="bg1"/>
                </a:solidFill>
                <a:latin typeface="Arial" panose="020B0604020202020204" pitchFamily="34" charset="0"/>
                <a:cs typeface="Arial" panose="020B0604020202020204" pitchFamily="34" charset="0"/>
              </a:rPr>
              <a:t>i</a:t>
            </a:r>
            <a:r>
              <a:rPr lang="en-US" sz="2400" dirty="0">
                <a:solidFill>
                  <a:schemeClr val="bg1"/>
                </a:solidFill>
                <a:latin typeface="Arial" panose="020B0604020202020204" pitchFamily="34" charset="0"/>
                <a:cs typeface="Arial" panose="020B0604020202020204" pitchFamily="34" charset="0"/>
              </a:rPr>
              <a:t> and v</a:t>
            </a:r>
            <a:r>
              <a:rPr lang="en-US" sz="2400" baseline="-25000" dirty="0">
                <a:solidFill>
                  <a:schemeClr val="bg1"/>
                </a:solidFill>
                <a:latin typeface="Arial" panose="020B0604020202020204" pitchFamily="34" charset="0"/>
                <a:cs typeface="Arial" panose="020B0604020202020204" pitchFamily="34" charset="0"/>
              </a:rPr>
              <a:t>j</a:t>
            </a:r>
            <a:r>
              <a:rPr lang="en-US" sz="2400" dirty="0">
                <a:solidFill>
                  <a:schemeClr val="bg1"/>
                </a:solidFill>
                <a:latin typeface="Arial" panose="020B0604020202020204" pitchFamily="34" charset="0"/>
                <a:cs typeface="Arial" panose="020B0604020202020204" pitchFamily="34" charset="0"/>
              </a:rPr>
              <a:t> area adjacent if they are joined by an edge</a:t>
            </a:r>
          </a:p>
          <a:p>
            <a:pPr algn="just">
              <a:lnSpc>
                <a:spcPct val="150000"/>
              </a:lnSpc>
            </a:pPr>
            <a:r>
              <a:rPr lang="en-US" sz="2400" u="sng" dirty="0">
                <a:solidFill>
                  <a:schemeClr val="bg1"/>
                </a:solidFill>
                <a:latin typeface="Arial" panose="020B0604020202020204" pitchFamily="34" charset="0"/>
                <a:cs typeface="Arial" panose="020B0604020202020204" pitchFamily="34" charset="0"/>
              </a:rPr>
              <a:t>Isolated Vertex:</a:t>
            </a:r>
          </a:p>
          <a:p>
            <a:pPr algn="just">
              <a:lnSpc>
                <a:spcPct val="150000"/>
              </a:lnSpc>
            </a:pPr>
            <a:r>
              <a:rPr lang="en-US" sz="2400" dirty="0">
                <a:solidFill>
                  <a:schemeClr val="bg1"/>
                </a:solidFill>
                <a:latin typeface="Arial" panose="020B0604020202020204" pitchFamily="34" charset="0"/>
                <a:cs typeface="Arial" panose="020B0604020202020204" pitchFamily="34" charset="0"/>
              </a:rPr>
              <a:t>A vertex which has no edge incident on it is called an isolated vertex.</a:t>
            </a:r>
          </a:p>
          <a:p>
            <a:pPr algn="just">
              <a:lnSpc>
                <a:spcPct val="150000"/>
              </a:lnSpc>
            </a:pPr>
            <a:r>
              <a:rPr lang="en-US" sz="2400" u="sng" dirty="0">
                <a:solidFill>
                  <a:schemeClr val="bg1"/>
                </a:solidFill>
                <a:latin typeface="Arial" panose="020B0604020202020204" pitchFamily="34" charset="0"/>
                <a:cs typeface="Arial" panose="020B0604020202020204" pitchFamily="34" charset="0"/>
              </a:rPr>
              <a:t>Loop:</a:t>
            </a:r>
          </a:p>
          <a:p>
            <a:pPr algn="just">
              <a:lnSpc>
                <a:spcPct val="150000"/>
              </a:lnSpc>
            </a:pPr>
            <a:r>
              <a:rPr lang="en-US" sz="2400" dirty="0">
                <a:solidFill>
                  <a:schemeClr val="bg1"/>
                </a:solidFill>
                <a:latin typeface="Arial" panose="020B0604020202020204" pitchFamily="34" charset="0"/>
                <a:cs typeface="Arial" panose="020B0604020202020204" pitchFamily="34" charset="0"/>
              </a:rPr>
              <a:t>An edge that starts and ends at the same vertex</a:t>
            </a:r>
          </a:p>
          <a:p>
            <a:pPr algn="just">
              <a:lnSpc>
                <a:spcPct val="150000"/>
              </a:lnSpc>
            </a:pPr>
            <a:r>
              <a:rPr lang="en-US" sz="2400" u="sng" dirty="0">
                <a:solidFill>
                  <a:schemeClr val="bg1"/>
                </a:solidFill>
                <a:latin typeface="Arial" panose="020B0604020202020204" pitchFamily="34" charset="0"/>
                <a:cs typeface="Arial" panose="020B0604020202020204" pitchFamily="34" charset="0"/>
              </a:rPr>
              <a:t>Degree of a vertex:</a:t>
            </a:r>
          </a:p>
          <a:p>
            <a:pPr algn="just">
              <a:lnSpc>
                <a:spcPct val="150000"/>
              </a:lnSpc>
            </a:pPr>
            <a:r>
              <a:rPr lang="en-US" sz="2400" dirty="0">
                <a:solidFill>
                  <a:schemeClr val="bg1"/>
                </a:solidFill>
                <a:latin typeface="Arial" panose="020B0604020202020204" pitchFamily="34" charset="0"/>
                <a:cs typeface="Arial" panose="020B0604020202020204" pitchFamily="34" charset="0"/>
              </a:rPr>
              <a:t>Degree of a vertex is number of edges incident on it.</a:t>
            </a:r>
          </a:p>
          <a:p>
            <a:pPr algn="just">
              <a:lnSpc>
                <a:spcPct val="150000"/>
              </a:lnSpc>
            </a:pPr>
            <a:endParaRPr lang="en-US" dirty="0">
              <a:solidFill>
                <a:schemeClr val="bg1"/>
              </a:solidFill>
              <a:latin typeface="Arial" panose="020B0604020202020204" pitchFamily="34" charset="0"/>
              <a:cs typeface="Arial" panose="020B0604020202020204" pitchFamily="34" charset="0"/>
            </a:endParaRPr>
          </a:p>
          <a:p>
            <a:pPr>
              <a:lnSpc>
                <a:spcPct val="150000"/>
              </a:lnSpc>
            </a:pPr>
            <a:endParaRPr lang="en-IN" dirty="0">
              <a:solidFill>
                <a:schemeClr val="bg1"/>
              </a:solidFill>
              <a:latin typeface="Arial" panose="020B0604020202020204" pitchFamily="34" charset="0"/>
              <a:cs typeface="Arial" panose="020B0604020202020204" pitchFamily="34" charset="0"/>
            </a:endParaRPr>
          </a:p>
        </p:txBody>
      </p:sp>
      <p:pic>
        <p:nvPicPr>
          <p:cNvPr id="4098" name="Picture 2">
            <a:extLst>
              <a:ext uri="{FF2B5EF4-FFF2-40B4-BE49-F238E27FC236}">
                <a16:creationId xmlns:a16="http://schemas.microsoft.com/office/drawing/2014/main" id="{3C3844EE-995F-3717-03BD-291248D858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10146453" y="97911"/>
            <a:ext cx="1862667" cy="1922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266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2213" y="582507"/>
            <a:ext cx="11474027" cy="5073184"/>
          </a:xfrm>
          <a:prstGeom prst="rect">
            <a:avLst/>
          </a:prstGeom>
          <a:noFill/>
        </p:spPr>
        <p:txBody>
          <a:bodyPr wrap="square" rtlCol="0">
            <a:spAutoFit/>
          </a:bodyPr>
          <a:lstStyle/>
          <a:p>
            <a:pPr algn="just">
              <a:lnSpc>
                <a:spcPct val="150000"/>
              </a:lnSpc>
            </a:pPr>
            <a:r>
              <a:rPr lang="en-US" sz="2000" b="0" i="0" u="sng" dirty="0">
                <a:solidFill>
                  <a:schemeClr val="bg1"/>
                </a:solidFill>
                <a:effectLst/>
                <a:latin typeface="Arial" panose="020B0604020202020204" pitchFamily="34" charset="0"/>
                <a:cs typeface="Arial" panose="020B0604020202020204" pitchFamily="34" charset="0"/>
              </a:rPr>
              <a:t>Subgraph:</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Consider a graph G = G(V,E).A graph H = H(V’,E’) is called a subgraph of G if the</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 vertices and edges of H are contained in the vertices and edges of G, that is, if  V’ ⊆ V and </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E’ ⊆ E. In particular:</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a:t>
            </a:r>
            <a:r>
              <a:rPr lang="en-US" sz="2000" dirty="0" err="1">
                <a:solidFill>
                  <a:schemeClr val="bg1"/>
                </a:solidFill>
                <a:latin typeface="Arial" panose="020B0604020202020204" pitchFamily="34" charset="0"/>
                <a:cs typeface="Arial" panose="020B0604020202020204" pitchFamily="34" charset="0"/>
              </a:rPr>
              <a:t>i</a:t>
            </a:r>
            <a:r>
              <a:rPr lang="en-US" sz="2000" dirty="0">
                <a:solidFill>
                  <a:schemeClr val="bg1"/>
                </a:solidFill>
                <a:latin typeface="Arial" panose="020B0604020202020204" pitchFamily="34" charset="0"/>
                <a:cs typeface="Arial" panose="020B0604020202020204" pitchFamily="34" charset="0"/>
              </a:rPr>
              <a:t>) A subgraph H(V’,E’) of G(V,E) is called the subgraph induced by its vertices V’ if its edge set E’</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contains all edges in G whose endpoints belong to vertices in H.</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(ii) If v is a vertex in G, then G − v is the subgraph of G obtained by deleting v from G and deleting all</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edges in G which contain v.</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(iii) If e is an edge in G, then G − e is the subgraph of G obtained by simply deleting the edge e from G.</a:t>
            </a:r>
          </a:p>
          <a:p>
            <a:pPr>
              <a:lnSpc>
                <a:spcPct val="150000"/>
              </a:lnSpc>
            </a:pPr>
            <a:endParaRPr lang="en-IN" dirty="0">
              <a:solidFill>
                <a:schemeClr val="bg1"/>
              </a:solidFill>
              <a:latin typeface="Arial" panose="020B0604020202020204" pitchFamily="34" charset="0"/>
              <a:cs typeface="Arial" panose="020B0604020202020204" pitchFamily="34" charset="0"/>
            </a:endParaRPr>
          </a:p>
        </p:txBody>
      </p:sp>
      <p:pic>
        <p:nvPicPr>
          <p:cNvPr id="4098" name="Picture 2">
            <a:extLst>
              <a:ext uri="{FF2B5EF4-FFF2-40B4-BE49-F238E27FC236}">
                <a16:creationId xmlns:a16="http://schemas.microsoft.com/office/drawing/2014/main" id="{3C3844EE-995F-3717-03BD-291248D858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10146453" y="97911"/>
            <a:ext cx="1862667" cy="1922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14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0" name="Rectangle 205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2" name="Picture 4" descr="A map of a city&#10;&#10;Description automatically generated with low confidence">
            <a:extLst>
              <a:ext uri="{FF2B5EF4-FFF2-40B4-BE49-F238E27FC236}">
                <a16:creationId xmlns:a16="http://schemas.microsoft.com/office/drawing/2014/main" id="{643B5D88-9A73-8106-C912-02A621A00A6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b="1037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C424BED2-171C-A4F5-63DB-98E59F868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77" y="1733973"/>
            <a:ext cx="11456045" cy="38675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084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2213" y="582507"/>
            <a:ext cx="11474027" cy="2303195"/>
          </a:xfrm>
          <a:prstGeom prst="rect">
            <a:avLst/>
          </a:prstGeom>
          <a:noFill/>
        </p:spPr>
        <p:txBody>
          <a:bodyPr wrap="square" rtlCol="0">
            <a:spAutoFit/>
          </a:bodyPr>
          <a:lstStyle/>
          <a:p>
            <a:pPr algn="just">
              <a:lnSpc>
                <a:spcPct val="150000"/>
              </a:lnSpc>
            </a:pPr>
            <a:r>
              <a:rPr lang="en-US" sz="2000" b="0" i="0" u="sng" dirty="0">
                <a:solidFill>
                  <a:schemeClr val="bg1"/>
                </a:solidFill>
                <a:effectLst/>
                <a:latin typeface="Arial" panose="020B0604020202020204" pitchFamily="34" charset="0"/>
                <a:cs typeface="Arial" panose="020B0604020202020204" pitchFamily="34" charset="0"/>
              </a:rPr>
              <a:t>Isomorphic graph:</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Graph G = G(V,E) and graph H = H(V’,E’) are said to be isomorphic if there </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exists one to one correspondence f : V -&gt; V’ such that (</a:t>
            </a:r>
            <a:r>
              <a:rPr lang="en-US" sz="2000" dirty="0" err="1">
                <a:solidFill>
                  <a:schemeClr val="bg1"/>
                </a:solidFill>
                <a:latin typeface="Arial" panose="020B0604020202020204" pitchFamily="34" charset="0"/>
                <a:cs typeface="Arial" panose="020B0604020202020204" pitchFamily="34" charset="0"/>
              </a:rPr>
              <a:t>u,v</a:t>
            </a:r>
            <a:r>
              <a:rPr lang="en-US" sz="2000" dirty="0">
                <a:solidFill>
                  <a:schemeClr val="bg1"/>
                </a:solidFill>
                <a:latin typeface="Arial" panose="020B0604020202020204" pitchFamily="34" charset="0"/>
                <a:cs typeface="Arial" panose="020B0604020202020204" pitchFamily="34" charset="0"/>
              </a:rPr>
              <a:t>) is an edge in G if and only</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If {f(u),f(v)} is an edge in H.</a:t>
            </a:r>
          </a:p>
          <a:p>
            <a:pPr algn="just">
              <a:lnSpc>
                <a:spcPct val="150000"/>
              </a:lnSpc>
            </a:pPr>
            <a:endParaRPr lang="en-IN" dirty="0">
              <a:solidFill>
                <a:schemeClr val="bg1"/>
              </a:solidFill>
              <a:latin typeface="Arial" panose="020B0604020202020204" pitchFamily="34" charset="0"/>
              <a:cs typeface="Arial" panose="020B0604020202020204" pitchFamily="34" charset="0"/>
            </a:endParaRPr>
          </a:p>
        </p:txBody>
      </p:sp>
      <p:pic>
        <p:nvPicPr>
          <p:cNvPr id="4098" name="Picture 2">
            <a:extLst>
              <a:ext uri="{FF2B5EF4-FFF2-40B4-BE49-F238E27FC236}">
                <a16:creationId xmlns:a16="http://schemas.microsoft.com/office/drawing/2014/main" id="{3C3844EE-995F-3717-03BD-291248D858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10146453" y="97911"/>
            <a:ext cx="1862667" cy="1922915"/>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EE47DAD3-2122-B6C7-0A29-DD8713863C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171585" y="2820299"/>
            <a:ext cx="3716643" cy="34622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958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0" name="Rectangle 205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2" name="Picture 4" descr="A map of a city&#10;&#10;Description automatically generated with low confidence">
            <a:extLst>
              <a:ext uri="{FF2B5EF4-FFF2-40B4-BE49-F238E27FC236}">
                <a16:creationId xmlns:a16="http://schemas.microsoft.com/office/drawing/2014/main" id="{643B5D88-9A73-8106-C912-02A621A00A6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b="1037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0F12DC-91E2-67A5-455B-F7163DF0405C}"/>
              </a:ext>
            </a:extLst>
          </p:cNvPr>
          <p:cNvPicPr>
            <a:picLocks noChangeAspect="1"/>
          </p:cNvPicPr>
          <p:nvPr/>
        </p:nvPicPr>
        <p:blipFill>
          <a:blip r:embed="rId3"/>
          <a:stretch>
            <a:fillRect/>
          </a:stretch>
        </p:blipFill>
        <p:spPr>
          <a:xfrm>
            <a:off x="529107" y="1584800"/>
            <a:ext cx="11133785" cy="368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17604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descr="Background pattern&#10;&#10;Description automatically generated">
            <a:extLst>
              <a:ext uri="{FF2B5EF4-FFF2-40B4-BE49-F238E27FC236}">
                <a16:creationId xmlns:a16="http://schemas.microsoft.com/office/drawing/2014/main" id="{9556C131-8414-BBD5-DFE6-220A86956B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777" b="-1"/>
          <a:stretch/>
        </p:blipFill>
        <p:spPr bwMode="auto">
          <a:xfrm>
            <a:off x="-3048" y="42018"/>
            <a:ext cx="12191999" cy="68579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3" name="Diagram 4">
            <a:extLst>
              <a:ext uri="{FF2B5EF4-FFF2-40B4-BE49-F238E27FC236}">
                <a16:creationId xmlns:a16="http://schemas.microsoft.com/office/drawing/2014/main" id="{9F3220ED-0231-A080-6D83-5FBD09873505}"/>
              </a:ext>
            </a:extLst>
          </p:cNvPr>
          <p:cNvGraphicFramePr/>
          <p:nvPr>
            <p:extLst>
              <p:ext uri="{D42A27DB-BD31-4B8C-83A1-F6EECF244321}">
                <p14:modId xmlns:p14="http://schemas.microsoft.com/office/powerpoint/2010/main" val="1720808312"/>
              </p:ext>
            </p:extLst>
          </p:nvPr>
        </p:nvGraphicFramePr>
        <p:xfrm>
          <a:off x="254000" y="1107754"/>
          <a:ext cx="11766550" cy="57082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9F79971-B087-945E-ED54-D01488CE55E8}"/>
              </a:ext>
            </a:extLst>
          </p:cNvPr>
          <p:cNvSpPr txBox="1"/>
          <p:nvPr/>
        </p:nvSpPr>
        <p:spPr>
          <a:xfrm>
            <a:off x="1619250" y="279400"/>
            <a:ext cx="9309100" cy="830997"/>
          </a:xfrm>
          <a:prstGeom prst="rect">
            <a:avLst/>
          </a:prstGeom>
          <a:noFill/>
        </p:spPr>
        <p:txBody>
          <a:bodyPr wrap="square" rtlCol="0">
            <a:spAutoFit/>
          </a:bodyPr>
          <a:lstStyle/>
          <a:p>
            <a:pPr algn="ctr"/>
            <a:r>
              <a:rPr lang="en-US" sz="4800" b="1" dirty="0">
                <a:ln>
                  <a:solidFill>
                    <a:schemeClr val="tx1"/>
                  </a:solidFill>
                </a:ln>
                <a:solidFill>
                  <a:schemeClr val="bg1"/>
                </a:solidFill>
                <a:latin typeface="Arial" panose="020B0604020202020204" pitchFamily="34" charset="0"/>
                <a:cs typeface="Arial" panose="020B0604020202020204" pitchFamily="34" charset="0"/>
              </a:rPr>
              <a:t>Course Objectives</a:t>
            </a:r>
            <a:endParaRPr lang="en-IN" sz="4800" b="1" dirty="0">
              <a:ln>
                <a:solidFill>
                  <a:schemeClr val="tx1"/>
                </a:solidFill>
              </a:ln>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1845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8986" y="179607"/>
            <a:ext cx="11474027" cy="7421968"/>
          </a:xfrm>
          <a:prstGeom prst="rect">
            <a:avLst/>
          </a:prstGeom>
          <a:noFill/>
        </p:spPr>
        <p:txBody>
          <a:bodyPr wrap="square" rtlCol="0">
            <a:spAutoFit/>
          </a:bodyPr>
          <a:lstStyle/>
          <a:p>
            <a:pPr algn="just">
              <a:lnSpc>
                <a:spcPct val="150000"/>
              </a:lnSpc>
            </a:pPr>
            <a:r>
              <a:rPr lang="en-US" sz="2000" b="0" i="0" u="sng" dirty="0">
                <a:solidFill>
                  <a:schemeClr val="bg1"/>
                </a:solidFill>
                <a:effectLst/>
                <a:latin typeface="Arial" panose="020B0604020202020204" pitchFamily="34" charset="0"/>
                <a:cs typeface="Arial" panose="020B0604020202020204" pitchFamily="34" charset="0"/>
              </a:rPr>
              <a:t>Homeomorphic graph:</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Graph G = G(V,E) and graph G’ = G’(V’,E’) are said to be homeomorphic if they can be </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obtained</a:t>
            </a:r>
            <a:r>
              <a:rPr lang="en-IN" sz="2000" dirty="0">
                <a:solidFill>
                  <a:schemeClr val="bg1"/>
                </a:solidFill>
                <a:latin typeface="Arial" panose="020B0604020202020204" pitchFamily="34" charset="0"/>
                <a:cs typeface="Arial" panose="020B0604020202020204" pitchFamily="34" charset="0"/>
              </a:rPr>
              <a:t> from  the same graph or isomorphic graphs. In other words, two graphs G and G’ are homoeomorphic if there is a graph isomorphism from some subdivision of G to some subdivision of G’</a:t>
            </a:r>
          </a:p>
          <a:p>
            <a:pPr algn="just">
              <a:lnSpc>
                <a:spcPct val="150000"/>
              </a:lnSpc>
            </a:pPr>
            <a:endParaRPr lang="en-US" sz="1100" dirty="0">
              <a:solidFill>
                <a:schemeClr val="bg1"/>
              </a:solidFill>
              <a:latin typeface="Arial" panose="020B0604020202020204" pitchFamily="34" charset="0"/>
              <a:cs typeface="Arial" panose="020B0604020202020204" pitchFamily="34" charset="0"/>
            </a:endParaRPr>
          </a:p>
          <a:p>
            <a:pPr algn="just">
              <a:lnSpc>
                <a:spcPct val="150000"/>
              </a:lnSpc>
            </a:pPr>
            <a:r>
              <a:rPr lang="en-US" sz="2000" dirty="0">
                <a:solidFill>
                  <a:schemeClr val="bg1"/>
                </a:solidFill>
                <a:latin typeface="Arial" panose="020B0604020202020204" pitchFamily="34" charset="0"/>
                <a:cs typeface="Arial" panose="020B0604020202020204" pitchFamily="34" charset="0"/>
              </a:rPr>
              <a:t>In general, a </a:t>
            </a:r>
            <a:r>
              <a:rPr lang="en-US" sz="2000" b="1" u="sng" dirty="0">
                <a:solidFill>
                  <a:schemeClr val="bg1"/>
                </a:solidFill>
                <a:latin typeface="Arial" panose="020B0604020202020204" pitchFamily="34" charset="0"/>
                <a:cs typeface="Arial" panose="020B0604020202020204" pitchFamily="34" charset="0"/>
              </a:rPr>
              <a:t>subdivision</a:t>
            </a:r>
            <a:r>
              <a:rPr lang="en-US" sz="2000" dirty="0">
                <a:solidFill>
                  <a:schemeClr val="bg1"/>
                </a:solidFill>
                <a:latin typeface="Arial" panose="020B0604020202020204" pitchFamily="34" charset="0"/>
                <a:cs typeface="Arial" panose="020B0604020202020204" pitchFamily="34" charset="0"/>
              </a:rPr>
              <a:t> of a graph G is a graph resulting from the subdivision of edges in G. The subdivision of some edge e with endpoints {</a:t>
            </a:r>
            <a:r>
              <a:rPr lang="en-US" sz="2000" dirty="0" err="1">
                <a:solidFill>
                  <a:schemeClr val="bg1"/>
                </a:solidFill>
                <a:latin typeface="Arial" panose="020B0604020202020204" pitchFamily="34" charset="0"/>
                <a:cs typeface="Arial" panose="020B0604020202020204" pitchFamily="34" charset="0"/>
              </a:rPr>
              <a:t>u,v</a:t>
            </a:r>
            <a:r>
              <a:rPr lang="en-US" sz="2000" dirty="0">
                <a:solidFill>
                  <a:schemeClr val="bg1"/>
                </a:solidFill>
                <a:latin typeface="Arial" panose="020B0604020202020204" pitchFamily="34" charset="0"/>
                <a:cs typeface="Arial" panose="020B0604020202020204" pitchFamily="34" charset="0"/>
              </a:rPr>
              <a:t> } yields a graph containing one new vertex w, and with an edge set replacing e by two new edges, {</a:t>
            </a:r>
            <a:r>
              <a:rPr lang="en-US" sz="2000" dirty="0" err="1">
                <a:solidFill>
                  <a:schemeClr val="bg1"/>
                </a:solidFill>
                <a:latin typeface="Arial" panose="020B0604020202020204" pitchFamily="34" charset="0"/>
                <a:cs typeface="Arial" panose="020B0604020202020204" pitchFamily="34" charset="0"/>
              </a:rPr>
              <a:t>u,w</a:t>
            </a:r>
            <a:r>
              <a:rPr lang="en-US" sz="2000" dirty="0">
                <a:solidFill>
                  <a:schemeClr val="bg1"/>
                </a:solidFill>
                <a:latin typeface="Arial" panose="020B0604020202020204" pitchFamily="34" charset="0"/>
                <a:cs typeface="Arial" panose="020B0604020202020204" pitchFamily="34" charset="0"/>
              </a:rPr>
              <a:t> } and {</a:t>
            </a:r>
            <a:r>
              <a:rPr lang="en-US" sz="2000" dirty="0" err="1">
                <a:solidFill>
                  <a:schemeClr val="bg1"/>
                </a:solidFill>
                <a:latin typeface="Arial" panose="020B0604020202020204" pitchFamily="34" charset="0"/>
                <a:cs typeface="Arial" panose="020B0604020202020204" pitchFamily="34" charset="0"/>
              </a:rPr>
              <a:t>w,v</a:t>
            </a:r>
            <a:r>
              <a:rPr lang="en-US" sz="2000" dirty="0">
                <a:solidFill>
                  <a:schemeClr val="bg1"/>
                </a:solidFill>
                <a:latin typeface="Arial" panose="020B0604020202020204" pitchFamily="34" charset="0"/>
                <a:cs typeface="Arial" panose="020B0604020202020204" pitchFamily="34" charset="0"/>
              </a:rPr>
              <a:t> }.</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For example, the edge e, with endpoints {</a:t>
            </a:r>
            <a:r>
              <a:rPr lang="en-US" sz="2000" dirty="0" err="1">
                <a:solidFill>
                  <a:schemeClr val="bg1"/>
                </a:solidFill>
                <a:latin typeface="Arial" panose="020B0604020202020204" pitchFamily="34" charset="0"/>
                <a:cs typeface="Arial" panose="020B0604020202020204" pitchFamily="34" charset="0"/>
              </a:rPr>
              <a:t>u,v</a:t>
            </a:r>
            <a:r>
              <a:rPr lang="en-US" sz="2000" dirty="0">
                <a:solidFill>
                  <a:schemeClr val="bg1"/>
                </a:solidFill>
                <a:latin typeface="Arial" panose="020B0604020202020204" pitchFamily="34" charset="0"/>
                <a:cs typeface="Arial" panose="020B0604020202020204" pitchFamily="34" charset="0"/>
              </a:rPr>
              <a:t> }:</a:t>
            </a:r>
          </a:p>
          <a:p>
            <a:pPr algn="just">
              <a:lnSpc>
                <a:spcPct val="150000"/>
              </a:lnSpc>
            </a:pPr>
            <a:endParaRPr lang="en-US" sz="2000" dirty="0">
              <a:solidFill>
                <a:schemeClr val="bg1"/>
              </a:solidFill>
              <a:latin typeface="Arial" panose="020B0604020202020204" pitchFamily="34" charset="0"/>
              <a:cs typeface="Arial" panose="020B0604020202020204" pitchFamily="34" charset="0"/>
            </a:endParaRPr>
          </a:p>
          <a:p>
            <a:pPr algn="just">
              <a:lnSpc>
                <a:spcPct val="150000"/>
              </a:lnSpc>
            </a:pPr>
            <a:endParaRPr lang="en-US" sz="2000" dirty="0">
              <a:solidFill>
                <a:schemeClr val="bg1"/>
              </a:solidFill>
              <a:latin typeface="Arial" panose="020B0604020202020204" pitchFamily="34" charset="0"/>
              <a:cs typeface="Arial" panose="020B0604020202020204" pitchFamily="34" charset="0"/>
            </a:endParaRPr>
          </a:p>
          <a:p>
            <a:pPr algn="just">
              <a:lnSpc>
                <a:spcPct val="150000"/>
              </a:lnSpc>
            </a:pPr>
            <a:r>
              <a:rPr lang="en-US" sz="2000" dirty="0">
                <a:solidFill>
                  <a:schemeClr val="bg1"/>
                </a:solidFill>
                <a:latin typeface="Arial" panose="020B0604020202020204" pitchFamily="34" charset="0"/>
                <a:cs typeface="Arial" panose="020B0604020202020204" pitchFamily="34" charset="0"/>
              </a:rPr>
              <a:t>an be subdivided into two edges, e1 and e2, connecting to a new vertex w:</a:t>
            </a:r>
          </a:p>
          <a:p>
            <a:pPr algn="just">
              <a:lnSpc>
                <a:spcPct val="150000"/>
              </a:lnSpc>
            </a:pPr>
            <a:endParaRPr lang="en-US" sz="2000" dirty="0">
              <a:solidFill>
                <a:schemeClr val="bg1"/>
              </a:solidFill>
              <a:latin typeface="Arial" panose="020B0604020202020204" pitchFamily="34" charset="0"/>
              <a:cs typeface="Arial" panose="020B0604020202020204" pitchFamily="34" charset="0"/>
            </a:endParaRPr>
          </a:p>
          <a:p>
            <a:pPr algn="just">
              <a:lnSpc>
                <a:spcPct val="150000"/>
              </a:lnSpc>
            </a:pPr>
            <a:endParaRPr lang="en-US" sz="2000" dirty="0">
              <a:solidFill>
                <a:schemeClr val="bg1"/>
              </a:solidFill>
              <a:latin typeface="Arial" panose="020B0604020202020204" pitchFamily="34" charset="0"/>
              <a:cs typeface="Arial" panose="020B0604020202020204" pitchFamily="34" charset="0"/>
            </a:endParaRPr>
          </a:p>
          <a:p>
            <a:pPr algn="just">
              <a:lnSpc>
                <a:spcPct val="150000"/>
              </a:lnSpc>
            </a:pPr>
            <a:endParaRPr lang="en-US" sz="2000" dirty="0">
              <a:solidFill>
                <a:schemeClr val="bg1"/>
              </a:solidFill>
              <a:latin typeface="Arial" panose="020B0604020202020204" pitchFamily="34" charset="0"/>
              <a:cs typeface="Arial" panose="020B0604020202020204" pitchFamily="34" charset="0"/>
            </a:endParaRPr>
          </a:p>
        </p:txBody>
      </p:sp>
      <p:pic>
        <p:nvPicPr>
          <p:cNvPr id="4098" name="Picture 2">
            <a:extLst>
              <a:ext uri="{FF2B5EF4-FFF2-40B4-BE49-F238E27FC236}">
                <a16:creationId xmlns:a16="http://schemas.microsoft.com/office/drawing/2014/main" id="{3C3844EE-995F-3717-03BD-291248D858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10149839" y="4755478"/>
            <a:ext cx="1862667" cy="19229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0B89FEC7-0E6C-4AF5-0344-E274AFEC06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145" y="4614992"/>
            <a:ext cx="1936935" cy="690033"/>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25">
            <a:extLst>
              <a:ext uri="{FF2B5EF4-FFF2-40B4-BE49-F238E27FC236}">
                <a16:creationId xmlns:a16="http://schemas.microsoft.com/office/drawing/2014/main" id="{14F02BAD-606B-0390-3ADC-945D2388A8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145" y="5974093"/>
            <a:ext cx="1936935" cy="62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806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0" name="Rectangle 205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2" name="Picture 4" descr="A map of a city&#10;&#10;Description automatically generated with low confidence">
            <a:extLst>
              <a:ext uri="{FF2B5EF4-FFF2-40B4-BE49-F238E27FC236}">
                <a16:creationId xmlns:a16="http://schemas.microsoft.com/office/drawing/2014/main" id="{643B5D88-9A73-8106-C912-02A621A00A6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b="1037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6E291B0-B89F-2961-E1F0-738CB2BD1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969" y="136724"/>
            <a:ext cx="5057352" cy="3002716"/>
          </a:xfrm>
          <a:prstGeom prst="rect">
            <a:avLst/>
          </a:prstGeom>
          <a:solidFill>
            <a:schemeClr val="accent6">
              <a:lumMod val="40000"/>
              <a:lumOff val="60000"/>
            </a:schemeClr>
          </a:solid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3076" name="Picture 4" descr="discrete mathematics - homeomorphic graphs - Mathematics Stack Exchange">
            <a:extLst>
              <a:ext uri="{FF2B5EF4-FFF2-40B4-BE49-F238E27FC236}">
                <a16:creationId xmlns:a16="http://schemas.microsoft.com/office/drawing/2014/main" id="{72FD938C-2591-3E59-2132-EC8A91510C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2640" y="4634865"/>
            <a:ext cx="5791200" cy="1733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818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0" name="Rectangle 205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2" name="Picture 4" descr="A map of a city&#10;&#10;Description automatically generated with low confidence">
            <a:extLst>
              <a:ext uri="{FF2B5EF4-FFF2-40B4-BE49-F238E27FC236}">
                <a16:creationId xmlns:a16="http://schemas.microsoft.com/office/drawing/2014/main" id="{643B5D88-9A73-8106-C912-02A621A00A6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b="1037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1DEBCA09-B7B9-1003-0E33-6428D382C5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518" t="30617"/>
          <a:stretch/>
        </p:blipFill>
        <p:spPr bwMode="auto">
          <a:xfrm>
            <a:off x="853439" y="522819"/>
            <a:ext cx="5303521" cy="5812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165C7FE4-2027-D2E5-A3A4-AC83F8CA20A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6956214" y="833120"/>
            <a:ext cx="4662352" cy="481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175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2213" y="582507"/>
            <a:ext cx="11474027" cy="5575309"/>
          </a:xfrm>
          <a:prstGeom prst="rect">
            <a:avLst/>
          </a:prstGeom>
          <a:noFill/>
        </p:spPr>
        <p:txBody>
          <a:bodyPr wrap="square" rtlCol="0">
            <a:spAutoFit/>
          </a:bodyPr>
          <a:lstStyle/>
          <a:p>
            <a:pPr algn="just">
              <a:lnSpc>
                <a:spcPct val="150000"/>
              </a:lnSpc>
            </a:pPr>
            <a:r>
              <a:rPr lang="en-US" sz="2000" b="0" i="0" u="sng" dirty="0">
                <a:solidFill>
                  <a:schemeClr val="bg1"/>
                </a:solidFill>
                <a:effectLst/>
                <a:latin typeface="Arial" panose="020B0604020202020204" pitchFamily="34" charset="0"/>
                <a:cs typeface="Arial" panose="020B0604020202020204" pitchFamily="34" charset="0"/>
              </a:rPr>
              <a:t>Theorem 8.1: </a:t>
            </a:r>
            <a:r>
              <a:rPr lang="en-US" sz="2000" b="1" i="0" dirty="0">
                <a:solidFill>
                  <a:schemeClr val="bg1"/>
                </a:solidFill>
                <a:effectLst/>
                <a:latin typeface="Arial" panose="020B0604020202020204" pitchFamily="34" charset="0"/>
                <a:cs typeface="Arial" panose="020B0604020202020204" pitchFamily="34" charset="0"/>
              </a:rPr>
              <a:t>The sum of the degrees of the vertices of a graph G is equal to twice the number of edges in G.</a:t>
            </a:r>
          </a:p>
          <a:p>
            <a:pPr algn="just">
              <a:lnSpc>
                <a:spcPct val="150000"/>
              </a:lnSpc>
            </a:pPr>
            <a:r>
              <a:rPr lang="en-US" sz="2000" u="sng" dirty="0">
                <a:solidFill>
                  <a:schemeClr val="bg1"/>
                </a:solidFill>
                <a:latin typeface="Arial" panose="020B0604020202020204" pitchFamily="34" charset="0"/>
                <a:cs typeface="Arial" panose="020B0604020202020204" pitchFamily="34" charset="0"/>
              </a:rPr>
              <a:t>Proof:</a:t>
            </a:r>
          </a:p>
          <a:p>
            <a:pPr algn="just">
              <a:lnSpc>
                <a:spcPct val="150000"/>
              </a:lnSpc>
            </a:pPr>
            <a:endParaRPr lang="en-US" sz="2000" u="sng" dirty="0">
              <a:solidFill>
                <a:schemeClr val="bg1"/>
              </a:solidFill>
              <a:latin typeface="Arial" panose="020B0604020202020204" pitchFamily="34" charset="0"/>
              <a:cs typeface="Arial" panose="020B0604020202020204" pitchFamily="34" charset="0"/>
            </a:endParaRPr>
          </a:p>
          <a:p>
            <a:pPr algn="just">
              <a:lnSpc>
                <a:spcPct val="150000"/>
              </a:lnSpc>
            </a:pPr>
            <a:r>
              <a:rPr lang="en-US" sz="2000" b="1" dirty="0">
                <a:solidFill>
                  <a:schemeClr val="bg1"/>
                </a:solidFill>
                <a:latin typeface="Arial" panose="020B0604020202020204" pitchFamily="34" charset="0"/>
                <a:cs typeface="Arial" panose="020B0604020202020204" pitchFamily="34" charset="0"/>
              </a:rPr>
              <a:t>Base Case: m = 0</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Let G be an arbitrary graph with n vertices and 0 edges. Note that the degree of each vertex in</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the graph must be 0, since there are no edges. Thus, the sum of the degree of all of the vertices</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must also be 0.</a:t>
            </a:r>
          </a:p>
          <a:p>
            <a:pPr algn="just">
              <a:lnSpc>
                <a:spcPct val="150000"/>
              </a:lnSpc>
            </a:pPr>
            <a:endParaRPr lang="en-US" sz="2000" dirty="0">
              <a:solidFill>
                <a:schemeClr val="bg1"/>
              </a:solidFill>
              <a:latin typeface="Arial" panose="020B0604020202020204" pitchFamily="34" charset="0"/>
              <a:cs typeface="Arial" panose="020B0604020202020204" pitchFamily="34" charset="0"/>
            </a:endParaRPr>
          </a:p>
          <a:p>
            <a:pPr algn="just">
              <a:lnSpc>
                <a:spcPct val="150000"/>
              </a:lnSpc>
            </a:pPr>
            <a:r>
              <a:rPr lang="en-US" sz="2000" dirty="0">
                <a:solidFill>
                  <a:schemeClr val="bg1"/>
                </a:solidFill>
                <a:latin typeface="Arial" panose="020B0604020202020204" pitchFamily="34" charset="0"/>
                <a:cs typeface="Arial" panose="020B0604020202020204" pitchFamily="34" charset="0"/>
              </a:rPr>
              <a:t>Induction Hypothesis:</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Assume that, for some k ∈ N, an arbitrary graph with n vertices and k edges has the following</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property:</a:t>
            </a:r>
          </a:p>
        </p:txBody>
      </p:sp>
      <p:pic>
        <p:nvPicPr>
          <p:cNvPr id="5" name="Picture 4">
            <a:extLst>
              <a:ext uri="{FF2B5EF4-FFF2-40B4-BE49-F238E27FC236}">
                <a16:creationId xmlns:a16="http://schemas.microsoft.com/office/drawing/2014/main" id="{58F3AC6D-7EFA-641F-CCD3-20ABA9190CA3}"/>
              </a:ext>
            </a:extLst>
          </p:cNvPr>
          <p:cNvPicPr>
            <a:picLocks noChangeAspect="1"/>
          </p:cNvPicPr>
          <p:nvPr/>
        </p:nvPicPr>
        <p:blipFill>
          <a:blip r:embed="rId3"/>
          <a:stretch>
            <a:fillRect/>
          </a:stretch>
        </p:blipFill>
        <p:spPr>
          <a:xfrm>
            <a:off x="5040544" y="1981591"/>
            <a:ext cx="1482176" cy="562205"/>
          </a:xfrm>
          <a:prstGeom prst="rect">
            <a:avLst/>
          </a:prstGeom>
        </p:spPr>
      </p:pic>
      <p:pic>
        <p:nvPicPr>
          <p:cNvPr id="6" name="Picture 5">
            <a:extLst>
              <a:ext uri="{FF2B5EF4-FFF2-40B4-BE49-F238E27FC236}">
                <a16:creationId xmlns:a16="http://schemas.microsoft.com/office/drawing/2014/main" id="{D4FF2DCF-79FA-72DA-99C6-28F75720C3DA}"/>
              </a:ext>
            </a:extLst>
          </p:cNvPr>
          <p:cNvPicPr>
            <a:picLocks noChangeAspect="1"/>
          </p:cNvPicPr>
          <p:nvPr/>
        </p:nvPicPr>
        <p:blipFill>
          <a:blip r:embed="rId3"/>
          <a:stretch>
            <a:fillRect/>
          </a:stretch>
        </p:blipFill>
        <p:spPr>
          <a:xfrm>
            <a:off x="5152304" y="5994390"/>
            <a:ext cx="1482176" cy="562205"/>
          </a:xfrm>
          <a:prstGeom prst="rect">
            <a:avLst/>
          </a:prstGeom>
        </p:spPr>
      </p:pic>
    </p:spTree>
    <p:extLst>
      <p:ext uri="{BB962C8B-B14F-4D97-AF65-F5344CB8AC3E}">
        <p14:creationId xmlns:p14="http://schemas.microsoft.com/office/powerpoint/2010/main" val="1471560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2213" y="582507"/>
            <a:ext cx="11474027" cy="3728649"/>
          </a:xfrm>
          <a:prstGeom prst="rect">
            <a:avLst/>
          </a:prstGeom>
          <a:noFill/>
        </p:spPr>
        <p:txBody>
          <a:bodyPr wrap="square" rtlCol="0">
            <a:spAutoFit/>
          </a:bodyPr>
          <a:lstStyle/>
          <a:p>
            <a:pPr algn="just">
              <a:lnSpc>
                <a:spcPct val="150000"/>
              </a:lnSpc>
            </a:pPr>
            <a:r>
              <a:rPr lang="en-US" sz="2000" dirty="0">
                <a:solidFill>
                  <a:schemeClr val="bg1"/>
                </a:solidFill>
                <a:latin typeface="Arial" panose="020B0604020202020204" pitchFamily="34" charset="0"/>
                <a:cs typeface="Arial" panose="020B0604020202020204" pitchFamily="34" charset="0"/>
              </a:rPr>
              <a:t>Induction Step:</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Let G(V, E) be an arbitrary graph with n vertices and k + 1 edges. Consider the graph G(V’,E’) that is the graph constructed by removing an arbitrary edge e = {u, v} from G. Note that G’ is </a:t>
            </a:r>
            <a:r>
              <a:rPr lang="en-US" sz="2000" dirty="0" err="1">
                <a:solidFill>
                  <a:schemeClr val="bg1"/>
                </a:solidFill>
                <a:latin typeface="Arial" panose="020B0604020202020204" pitchFamily="34" charset="0"/>
                <a:cs typeface="Arial" panose="020B0604020202020204" pitchFamily="34" charset="0"/>
              </a:rPr>
              <a:t>agraph</a:t>
            </a:r>
            <a:r>
              <a:rPr lang="en-US" sz="2000" dirty="0">
                <a:solidFill>
                  <a:schemeClr val="bg1"/>
                </a:solidFill>
                <a:latin typeface="Arial" panose="020B0604020202020204" pitchFamily="34" charset="0"/>
                <a:cs typeface="Arial" panose="020B0604020202020204" pitchFamily="34" charset="0"/>
              </a:rPr>
              <a:t> with n vertices and k edges. By the Induction Hypothesis, we know that:</a:t>
            </a:r>
          </a:p>
          <a:p>
            <a:pPr algn="just">
              <a:lnSpc>
                <a:spcPct val="150000"/>
              </a:lnSpc>
            </a:pPr>
            <a:endParaRPr lang="en-US" sz="2000" dirty="0">
              <a:solidFill>
                <a:schemeClr val="bg1"/>
              </a:solidFill>
              <a:latin typeface="Arial" panose="020B0604020202020204" pitchFamily="34" charset="0"/>
              <a:cs typeface="Arial" panose="020B0604020202020204" pitchFamily="34" charset="0"/>
            </a:endParaRPr>
          </a:p>
          <a:p>
            <a:pPr algn="just">
              <a:lnSpc>
                <a:spcPct val="150000"/>
              </a:lnSpc>
            </a:pPr>
            <a:endParaRPr lang="en-US" sz="2000" dirty="0">
              <a:solidFill>
                <a:schemeClr val="bg1"/>
              </a:solidFill>
              <a:latin typeface="Arial" panose="020B0604020202020204" pitchFamily="34" charset="0"/>
              <a:cs typeface="Arial" panose="020B0604020202020204" pitchFamily="34" charset="0"/>
            </a:endParaRPr>
          </a:p>
          <a:p>
            <a:pPr algn="just">
              <a:lnSpc>
                <a:spcPct val="150000"/>
              </a:lnSpc>
            </a:pPr>
            <a:endParaRPr lang="en-US" sz="2000" dirty="0">
              <a:solidFill>
                <a:schemeClr val="bg1"/>
              </a:solidFill>
              <a:latin typeface="Arial" panose="020B0604020202020204" pitchFamily="34" charset="0"/>
              <a:cs typeface="Arial" panose="020B0604020202020204" pitchFamily="34" charset="0"/>
            </a:endParaRPr>
          </a:p>
          <a:p>
            <a:pPr algn="just">
              <a:lnSpc>
                <a:spcPct val="150000"/>
              </a:lnSpc>
            </a:pPr>
            <a:endParaRPr lang="en-US" sz="2000"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0EADC3C-E770-07B2-CEBB-1DDDAD19FD28}"/>
              </a:ext>
            </a:extLst>
          </p:cNvPr>
          <p:cNvPicPr>
            <a:picLocks noChangeAspect="1"/>
          </p:cNvPicPr>
          <p:nvPr/>
        </p:nvPicPr>
        <p:blipFill>
          <a:blip r:embed="rId3"/>
          <a:stretch>
            <a:fillRect/>
          </a:stretch>
        </p:blipFill>
        <p:spPr>
          <a:xfrm>
            <a:off x="4993984" y="2819759"/>
            <a:ext cx="1889498" cy="785348"/>
          </a:xfrm>
          <a:prstGeom prst="rect">
            <a:avLst/>
          </a:prstGeom>
        </p:spPr>
      </p:pic>
    </p:spTree>
    <p:extLst>
      <p:ext uri="{BB962C8B-B14F-4D97-AF65-F5344CB8AC3E}">
        <p14:creationId xmlns:p14="http://schemas.microsoft.com/office/powerpoint/2010/main" val="42049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2213" y="582507"/>
            <a:ext cx="11474027" cy="6960303"/>
          </a:xfrm>
          <a:prstGeom prst="rect">
            <a:avLst/>
          </a:prstGeom>
          <a:noFill/>
        </p:spPr>
        <p:txBody>
          <a:bodyPr wrap="square" rtlCol="0">
            <a:spAutoFit/>
          </a:bodyPr>
          <a:lstStyle/>
          <a:p>
            <a:pPr algn="just">
              <a:lnSpc>
                <a:spcPct val="150000"/>
              </a:lnSpc>
            </a:pPr>
            <a:r>
              <a:rPr lang="en-US" sz="2000" dirty="0">
                <a:solidFill>
                  <a:schemeClr val="bg1"/>
                </a:solidFill>
                <a:latin typeface="Arial" panose="020B0604020202020204" pitchFamily="34" charset="0"/>
                <a:cs typeface="Arial" panose="020B0604020202020204" pitchFamily="34" charset="0"/>
              </a:rPr>
              <a:t>Let us consider what happens when we add e back. Note that the addition of e increases the degree</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of u by 1 and the degree of v by 1, and does not affect the degree of any other vertex. So, we know</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that the sum of the degrees of all of the vertices should increase by 2.</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Hence, we have that:</a:t>
            </a:r>
          </a:p>
          <a:p>
            <a:pPr algn="just">
              <a:lnSpc>
                <a:spcPct val="150000"/>
              </a:lnSpc>
            </a:pPr>
            <a:endParaRPr lang="en-US" sz="2000" dirty="0">
              <a:solidFill>
                <a:schemeClr val="bg1"/>
              </a:solidFill>
              <a:latin typeface="Arial" panose="020B0604020202020204" pitchFamily="34" charset="0"/>
              <a:cs typeface="Arial" panose="020B0604020202020204" pitchFamily="34" charset="0"/>
            </a:endParaRPr>
          </a:p>
          <a:p>
            <a:pPr algn="just">
              <a:lnSpc>
                <a:spcPct val="150000"/>
              </a:lnSpc>
            </a:pPr>
            <a:endParaRPr lang="en-US" sz="2000" dirty="0">
              <a:solidFill>
                <a:schemeClr val="bg1"/>
              </a:solidFill>
              <a:latin typeface="Arial" panose="020B0604020202020204" pitchFamily="34" charset="0"/>
              <a:cs typeface="Arial" panose="020B0604020202020204" pitchFamily="34" charset="0"/>
            </a:endParaRPr>
          </a:p>
          <a:p>
            <a:pPr algn="just">
              <a:lnSpc>
                <a:spcPct val="150000"/>
              </a:lnSpc>
            </a:pPr>
            <a:r>
              <a:rPr lang="en-US" sz="2000" dirty="0">
                <a:solidFill>
                  <a:schemeClr val="bg1"/>
                </a:solidFill>
                <a:latin typeface="Arial" panose="020B0604020202020204" pitchFamily="34" charset="0"/>
                <a:cs typeface="Arial" panose="020B0604020202020204" pitchFamily="34" charset="0"/>
              </a:rPr>
              <a:t>By the Induction Hypothesis, we have that         </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                                                                 = 2|E’| + 2</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					= 2 ( |E’| + 1 )</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But we know that |E’| = |E| − 1 since we removed one edge from G to construct G’ :</a:t>
            </a:r>
          </a:p>
          <a:p>
            <a:pPr>
              <a:lnSpc>
                <a:spcPct val="150000"/>
              </a:lnSpc>
            </a:pPr>
            <a:r>
              <a:rPr lang="en-US" sz="2000" dirty="0">
                <a:solidFill>
                  <a:schemeClr val="bg1"/>
                </a:solidFill>
                <a:latin typeface="Arial" panose="020B0604020202020204" pitchFamily="34" charset="0"/>
                <a:cs typeface="Arial" panose="020B0604020202020204" pitchFamily="34" charset="0"/>
              </a:rPr>
              <a:t>					= 2(|E| − 1 + 1)</a:t>
            </a:r>
          </a:p>
          <a:p>
            <a:pPr>
              <a:lnSpc>
                <a:spcPct val="150000"/>
              </a:lnSpc>
            </a:pPr>
            <a:r>
              <a:rPr lang="en-US" sz="2000" dirty="0">
                <a:solidFill>
                  <a:schemeClr val="bg1"/>
                </a:solidFill>
                <a:latin typeface="Arial" panose="020B0604020202020204" pitchFamily="34" charset="0"/>
                <a:cs typeface="Arial" panose="020B0604020202020204" pitchFamily="34" charset="0"/>
              </a:rPr>
              <a:t>					= 2|E|</a:t>
            </a:r>
          </a:p>
          <a:p>
            <a:pPr algn="just">
              <a:lnSpc>
                <a:spcPct val="150000"/>
              </a:lnSpc>
            </a:pPr>
            <a:endParaRPr lang="en-US" sz="2000" dirty="0">
              <a:solidFill>
                <a:schemeClr val="bg1"/>
              </a:solidFill>
              <a:latin typeface="Arial" panose="020B0604020202020204" pitchFamily="34" charset="0"/>
              <a:cs typeface="Arial" panose="020B0604020202020204" pitchFamily="34" charset="0"/>
            </a:endParaRPr>
          </a:p>
          <a:p>
            <a:pPr algn="just">
              <a:lnSpc>
                <a:spcPct val="150000"/>
              </a:lnSpc>
            </a:pPr>
            <a:endParaRPr lang="en-US" sz="2000" dirty="0">
              <a:solidFill>
                <a:schemeClr val="bg1"/>
              </a:solidFill>
              <a:latin typeface="Arial" panose="020B0604020202020204" pitchFamily="34" charset="0"/>
              <a:cs typeface="Arial" panose="020B0604020202020204" pitchFamily="34" charset="0"/>
            </a:endParaRPr>
          </a:p>
          <a:p>
            <a:pPr algn="just">
              <a:lnSpc>
                <a:spcPct val="150000"/>
              </a:lnSpc>
            </a:pPr>
            <a:endParaRPr lang="en-US" sz="2000"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202C729-67D9-8055-DC2E-E9BF1CCC4314}"/>
              </a:ext>
            </a:extLst>
          </p:cNvPr>
          <p:cNvPicPr>
            <a:picLocks noChangeAspect="1"/>
          </p:cNvPicPr>
          <p:nvPr/>
        </p:nvPicPr>
        <p:blipFill>
          <a:blip r:embed="rId3"/>
          <a:stretch>
            <a:fillRect/>
          </a:stretch>
        </p:blipFill>
        <p:spPr>
          <a:xfrm>
            <a:off x="4705229" y="2465039"/>
            <a:ext cx="2781541" cy="708721"/>
          </a:xfrm>
          <a:prstGeom prst="rect">
            <a:avLst/>
          </a:prstGeom>
        </p:spPr>
      </p:pic>
      <p:pic>
        <p:nvPicPr>
          <p:cNvPr id="8" name="Picture 7">
            <a:extLst>
              <a:ext uri="{FF2B5EF4-FFF2-40B4-BE49-F238E27FC236}">
                <a16:creationId xmlns:a16="http://schemas.microsoft.com/office/drawing/2014/main" id="{DF538FB5-7354-0CF8-18DA-196BEC8CF82B}"/>
              </a:ext>
            </a:extLst>
          </p:cNvPr>
          <p:cNvPicPr>
            <a:picLocks noChangeAspect="1"/>
          </p:cNvPicPr>
          <p:nvPr/>
        </p:nvPicPr>
        <p:blipFill>
          <a:blip r:embed="rId4"/>
          <a:stretch>
            <a:fillRect/>
          </a:stretch>
        </p:blipFill>
        <p:spPr>
          <a:xfrm>
            <a:off x="5482536" y="3405069"/>
            <a:ext cx="2004234" cy="426757"/>
          </a:xfrm>
          <a:prstGeom prst="rect">
            <a:avLst/>
          </a:prstGeom>
        </p:spPr>
      </p:pic>
    </p:spTree>
    <p:extLst>
      <p:ext uri="{BB962C8B-B14F-4D97-AF65-F5344CB8AC3E}">
        <p14:creationId xmlns:p14="http://schemas.microsoft.com/office/powerpoint/2010/main" val="739866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474133" y="1585656"/>
            <a:ext cx="11474027" cy="419031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 path in a multigraph G consists of an alternating sequence of vertices and edges of the form</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a:t>
            </a:r>
            <a:r>
              <a:rPr kumimoji="0" lang="en-US" sz="2000" b="0" i="0" u="none" strike="noStrike" kern="1200" cap="none" spc="0" normalizeH="0" baseline="-25000" noProof="0" dirty="0">
                <a:ln>
                  <a:noFill/>
                </a:ln>
                <a:solidFill>
                  <a:prstClr val="white"/>
                </a:solidFill>
                <a:effectLst/>
                <a:uLnTx/>
                <a:uFillTx/>
                <a:latin typeface="Arial" panose="020B0604020202020204" pitchFamily="34" charset="0"/>
                <a:ea typeface="+mn-ea"/>
                <a:cs typeface="Arial" panose="020B0604020202020204" pitchFamily="34" charset="0"/>
              </a:rPr>
              <a:t>0</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e</a:t>
            </a:r>
            <a:r>
              <a:rPr kumimoji="0" lang="en-US" sz="2000" b="0" i="0" u="none" strike="noStrike" kern="1200" cap="none" spc="0" normalizeH="0" baseline="-25000" noProof="0" dirty="0">
                <a:ln>
                  <a:noFill/>
                </a:ln>
                <a:solidFill>
                  <a:prstClr val="white"/>
                </a:solidFill>
                <a:effectLst/>
                <a:uLnTx/>
                <a:uFillTx/>
                <a:latin typeface="Arial" panose="020B0604020202020204" pitchFamily="34" charset="0"/>
                <a:ea typeface="+mn-ea"/>
                <a:cs typeface="Arial" panose="020B0604020202020204" pitchFamily="34" charset="0"/>
              </a:rPr>
              <a:t>1</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v</a:t>
            </a:r>
            <a:r>
              <a:rPr kumimoji="0" lang="en-US" sz="2000" b="0" i="0" u="none" strike="noStrike" kern="1200" cap="none" spc="0" normalizeH="0" baseline="-25000" noProof="0" dirty="0">
                <a:ln>
                  <a:noFill/>
                </a:ln>
                <a:solidFill>
                  <a:prstClr val="white"/>
                </a:solidFill>
                <a:effectLst/>
                <a:uLnTx/>
                <a:uFillTx/>
                <a:latin typeface="Arial" panose="020B0604020202020204" pitchFamily="34" charset="0"/>
                <a:ea typeface="+mn-ea"/>
                <a:cs typeface="Arial" panose="020B0604020202020204" pitchFamily="34" charset="0"/>
              </a:rPr>
              <a:t>1</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e</a:t>
            </a:r>
            <a:r>
              <a:rPr kumimoji="0" lang="en-US" sz="2000" b="0" i="0" u="none" strike="noStrike" kern="1200" cap="none" spc="0" normalizeH="0" baseline="-25000" noProof="0" dirty="0">
                <a:ln>
                  <a:noFill/>
                </a:ln>
                <a:solidFill>
                  <a:prstClr val="white"/>
                </a:solidFill>
                <a:effectLst/>
                <a:uLnTx/>
                <a:uFillTx/>
                <a:latin typeface="Arial" panose="020B0604020202020204" pitchFamily="34" charset="0"/>
                <a:ea typeface="+mn-ea"/>
                <a:cs typeface="Arial" panose="020B0604020202020204" pitchFamily="34" charset="0"/>
              </a:rPr>
              <a:t>2</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v</a:t>
            </a:r>
            <a:r>
              <a:rPr kumimoji="0" lang="en-US" sz="2000" b="0" i="0" u="none" strike="noStrike" kern="1200" cap="none" spc="0" normalizeH="0" baseline="-25000" noProof="0" dirty="0">
                <a:ln>
                  <a:noFill/>
                </a:ln>
                <a:solidFill>
                  <a:prstClr val="white"/>
                </a:solidFill>
                <a:effectLst/>
                <a:uLnTx/>
                <a:uFillTx/>
                <a:latin typeface="Arial" panose="020B0604020202020204" pitchFamily="34" charset="0"/>
                <a:ea typeface="+mn-ea"/>
                <a:cs typeface="Arial" panose="020B0604020202020204" pitchFamily="34" charset="0"/>
              </a:rPr>
              <a:t>2</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 . . , e</a:t>
            </a:r>
            <a:r>
              <a:rPr kumimoji="0" lang="en-US" sz="2000" b="0" i="0" u="none" strike="noStrike" kern="1200" cap="none" spc="0" normalizeH="0" baseline="-25000" noProof="0" dirty="0">
                <a:ln>
                  <a:noFill/>
                </a:ln>
                <a:solidFill>
                  <a:prstClr val="white"/>
                </a:solidFill>
                <a:effectLst/>
                <a:uLnTx/>
                <a:uFillTx/>
                <a:latin typeface="Arial" panose="020B0604020202020204" pitchFamily="34" charset="0"/>
                <a:ea typeface="+mn-ea"/>
                <a:cs typeface="Arial" panose="020B0604020202020204" pitchFamily="34" charset="0"/>
              </a:rPr>
              <a:t>n−1</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v</a:t>
            </a:r>
            <a:r>
              <a:rPr kumimoji="0" lang="en-US" sz="2000" b="0" i="0" u="none" strike="noStrike" kern="1200" cap="none" spc="0" normalizeH="0" baseline="-25000" noProof="0" dirty="0">
                <a:ln>
                  <a:noFill/>
                </a:ln>
                <a:solidFill>
                  <a:prstClr val="white"/>
                </a:solidFill>
                <a:effectLst/>
                <a:uLnTx/>
                <a:uFillTx/>
                <a:latin typeface="Arial" panose="020B0604020202020204" pitchFamily="34" charset="0"/>
                <a:ea typeface="+mn-ea"/>
                <a:cs typeface="Arial" panose="020B0604020202020204" pitchFamily="34" charset="0"/>
              </a:rPr>
              <a:t>n−1</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e</a:t>
            </a:r>
            <a:r>
              <a:rPr kumimoji="0" lang="en-US" sz="2000" b="0" i="0" u="none" strike="noStrike" kern="1200" cap="none" spc="0" normalizeH="0" baseline="-25000" noProof="0" dirty="0" err="1">
                <a:ln>
                  <a:noFill/>
                </a:ln>
                <a:solidFill>
                  <a:prstClr val="white"/>
                </a:solidFill>
                <a:effectLst/>
                <a:uLnTx/>
                <a:uFillTx/>
                <a:latin typeface="Arial" panose="020B0604020202020204" pitchFamily="34" charset="0"/>
                <a:ea typeface="+mn-ea"/>
                <a:cs typeface="Arial" panose="020B0604020202020204" pitchFamily="34" charset="0"/>
              </a:rPr>
              <a:t>n</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v</a:t>
            </a:r>
            <a:r>
              <a:rPr kumimoji="0" lang="en-US" sz="2000" b="0" i="0" u="none" strike="noStrike" kern="1200" cap="none" spc="0" normalizeH="0" baseline="-25000" noProof="0" dirty="0">
                <a:ln>
                  <a:noFill/>
                </a:ln>
                <a:solidFill>
                  <a:prstClr val="white"/>
                </a:solidFill>
                <a:effectLst/>
                <a:uLnTx/>
                <a:uFillTx/>
                <a:latin typeface="Arial" panose="020B0604020202020204" pitchFamily="34" charset="0"/>
                <a:ea typeface="+mn-ea"/>
                <a:cs typeface="Arial" panose="020B0604020202020204" pitchFamily="34" charset="0"/>
              </a:rPr>
              <a:t>n</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where each edge </a:t>
            </a:r>
            <a:r>
              <a:rPr kumimoji="0" lang="en-US" sz="20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e</a:t>
            </a:r>
            <a:r>
              <a:rPr kumimoji="0" lang="en-US" sz="2000" b="0" i="0" u="none" strike="noStrike" kern="1200" cap="none" spc="0" normalizeH="0" baseline="-25000" noProof="0" dirty="0" err="1">
                <a:ln>
                  <a:noFill/>
                </a:ln>
                <a:solidFill>
                  <a:prstClr val="white"/>
                </a:solidFill>
                <a:effectLst/>
                <a:uLnTx/>
                <a:uFillTx/>
                <a:latin typeface="Arial" panose="020B0604020202020204" pitchFamily="34" charset="0"/>
                <a:ea typeface="+mn-ea"/>
                <a:cs typeface="Arial" panose="020B0604020202020204" pitchFamily="34" charset="0"/>
              </a:rPr>
              <a:t>i</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contains the vertices v</a:t>
            </a:r>
            <a:r>
              <a:rPr kumimoji="0" lang="en-US" sz="2000" b="0" i="0" u="none" strike="noStrike" kern="1200" cap="none" spc="0" normalizeH="0" baseline="-25000" noProof="0" dirty="0">
                <a:ln>
                  <a:noFill/>
                </a:ln>
                <a:solidFill>
                  <a:prstClr val="white"/>
                </a:solidFill>
                <a:effectLst/>
                <a:uLnTx/>
                <a:uFillTx/>
                <a:latin typeface="Arial" panose="020B0604020202020204" pitchFamily="34" charset="0"/>
                <a:ea typeface="+mn-ea"/>
                <a:cs typeface="Arial" panose="020B0604020202020204" pitchFamily="34" charset="0"/>
              </a:rPr>
              <a:t>i−1 </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and v</a:t>
            </a:r>
            <a:r>
              <a:rPr kumimoji="0" lang="en-US" sz="2000" b="0" i="0" u="none" strike="noStrike" kern="1200" cap="none" spc="0" normalizeH="0" baseline="-25000" noProof="0" dirty="0">
                <a:ln>
                  <a:noFill/>
                </a:ln>
                <a:solidFill>
                  <a:prstClr val="white"/>
                </a:solidFill>
                <a:effectLst/>
                <a:uLnTx/>
                <a:uFillTx/>
                <a:latin typeface="Arial" panose="020B0604020202020204" pitchFamily="34" charset="0"/>
                <a:ea typeface="+mn-ea"/>
                <a:cs typeface="Arial" panose="020B0604020202020204" pitchFamily="34" charset="0"/>
              </a:rPr>
              <a:t>i</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(which appear on the sides of </a:t>
            </a:r>
            <a:r>
              <a:rPr kumimoji="0" lang="en-US" sz="20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e</a:t>
            </a:r>
            <a:r>
              <a:rPr kumimoji="0" lang="en-US" sz="2000" b="0" i="0" u="none" strike="noStrike" kern="1200" cap="none" spc="0" normalizeH="0" baseline="-25000" noProof="0" dirty="0" err="1">
                <a:ln>
                  <a:noFill/>
                </a:ln>
                <a:solidFill>
                  <a:prstClr val="white"/>
                </a:solidFill>
                <a:effectLst/>
                <a:uLnTx/>
                <a:uFillTx/>
                <a:latin typeface="Arial" panose="020B0604020202020204" pitchFamily="34" charset="0"/>
                <a:ea typeface="+mn-ea"/>
                <a:cs typeface="Arial" panose="020B0604020202020204" pitchFamily="34" charset="0"/>
              </a:rPr>
              <a:t>i</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in the sequence). When there is no ambiguity, we denote a path by its sequence</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of vertices (v</a:t>
            </a:r>
            <a:r>
              <a:rPr kumimoji="0" lang="en-US" sz="2000" b="0" i="0" u="none" strike="noStrike" kern="1200" cap="none" spc="0" normalizeH="0" baseline="-25000" noProof="0" dirty="0">
                <a:ln>
                  <a:noFill/>
                </a:ln>
                <a:solidFill>
                  <a:prstClr val="white"/>
                </a:solidFill>
                <a:effectLst/>
                <a:uLnTx/>
                <a:uFillTx/>
                <a:latin typeface="Arial" panose="020B0604020202020204" pitchFamily="34" charset="0"/>
                <a:ea typeface="+mn-ea"/>
                <a:cs typeface="Arial" panose="020B0604020202020204" pitchFamily="34" charset="0"/>
              </a:rPr>
              <a:t>0</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v</a:t>
            </a:r>
            <a:r>
              <a:rPr kumimoji="0" lang="en-US" sz="2000" b="0" i="0" u="none" strike="noStrike" kern="1200" cap="none" spc="0" normalizeH="0" baseline="-25000" noProof="0" dirty="0">
                <a:ln>
                  <a:noFill/>
                </a:ln>
                <a:solidFill>
                  <a:prstClr val="white"/>
                </a:solidFill>
                <a:effectLst/>
                <a:uLnTx/>
                <a:uFillTx/>
                <a:latin typeface="Arial" panose="020B0604020202020204" pitchFamily="34" charset="0"/>
                <a:ea typeface="+mn-ea"/>
                <a:cs typeface="Arial" panose="020B0604020202020204" pitchFamily="34" charset="0"/>
              </a:rPr>
              <a:t>1</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 . . , v</a:t>
            </a:r>
            <a:r>
              <a:rPr kumimoji="0" lang="en-US" sz="2000" b="0" i="0" u="none" strike="noStrike" kern="1200" cap="none" spc="0" normalizeH="0" baseline="-25000" noProof="0" dirty="0">
                <a:ln>
                  <a:noFill/>
                </a:ln>
                <a:solidFill>
                  <a:prstClr val="white"/>
                </a:solidFill>
                <a:effectLst/>
                <a:uLnTx/>
                <a:uFillTx/>
                <a:latin typeface="Arial" panose="020B0604020202020204" pitchFamily="34" charset="0"/>
                <a:ea typeface="+mn-ea"/>
                <a:cs typeface="Arial" panose="020B0604020202020204" pitchFamily="34" charset="0"/>
              </a:rPr>
              <a:t>n</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sz="2000" dirty="0">
              <a:solidFill>
                <a:prstClr val="white"/>
              </a:solidFill>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Length of a path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number n of edges is called the length of the path. When there is no ambiguity, we denote a path by its sequence of vertices (v</a:t>
            </a:r>
            <a:r>
              <a:rPr kumimoji="0" lang="en-US" sz="2000" b="0" i="0" u="none" strike="noStrike" kern="1200" cap="none" spc="0" normalizeH="0" baseline="-25000" noProof="0" dirty="0">
                <a:ln>
                  <a:noFill/>
                </a:ln>
                <a:solidFill>
                  <a:prstClr val="white"/>
                </a:solidFill>
                <a:effectLst/>
                <a:uLnTx/>
                <a:uFillTx/>
                <a:latin typeface="Arial" panose="020B0604020202020204" pitchFamily="34" charset="0"/>
                <a:ea typeface="+mn-ea"/>
                <a:cs typeface="Arial" panose="020B0604020202020204" pitchFamily="34" charset="0"/>
              </a:rPr>
              <a:t>0</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v</a:t>
            </a:r>
            <a:r>
              <a:rPr kumimoji="0" lang="en-US" sz="2000" b="0" i="0" u="none" strike="noStrike" kern="1200" cap="none" spc="0" normalizeH="0" baseline="-25000" noProof="0" dirty="0">
                <a:ln>
                  <a:noFill/>
                </a:ln>
                <a:solidFill>
                  <a:prstClr val="white"/>
                </a:solidFill>
                <a:effectLst/>
                <a:uLnTx/>
                <a:uFillTx/>
                <a:latin typeface="Arial" panose="020B0604020202020204" pitchFamily="34" charset="0"/>
                <a:ea typeface="+mn-ea"/>
                <a:cs typeface="Arial" panose="020B0604020202020204" pitchFamily="34" charset="0"/>
              </a:rPr>
              <a:t>1</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 . . , v</a:t>
            </a:r>
            <a:r>
              <a:rPr kumimoji="0" lang="en-US" sz="2000" b="0" i="0" u="none" strike="noStrike" kern="1200" cap="none" spc="0" normalizeH="0" baseline="-25000" noProof="0" dirty="0">
                <a:ln>
                  <a:noFill/>
                </a:ln>
                <a:solidFill>
                  <a:prstClr val="white"/>
                </a:solidFill>
                <a:effectLst/>
                <a:uLnTx/>
                <a:uFillTx/>
                <a:latin typeface="Arial" panose="020B0604020202020204" pitchFamily="34" charset="0"/>
                <a:ea typeface="+mn-ea"/>
                <a:cs typeface="Arial" panose="020B0604020202020204" pitchFamily="34" charset="0"/>
              </a:rPr>
              <a:t>n</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p>
        </p:txBody>
      </p:sp>
      <p:pic>
        <p:nvPicPr>
          <p:cNvPr id="4098" name="Picture 2">
            <a:extLst>
              <a:ext uri="{FF2B5EF4-FFF2-40B4-BE49-F238E27FC236}">
                <a16:creationId xmlns:a16="http://schemas.microsoft.com/office/drawing/2014/main" id="{3C3844EE-995F-3717-03BD-291248D858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10566401" y="79602"/>
            <a:ext cx="1381759" cy="14264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C9C2396-AFE1-5E91-5F72-93C885598731}"/>
              </a:ext>
            </a:extLst>
          </p:cNvPr>
          <p:cNvSpPr txBox="1"/>
          <p:nvPr/>
        </p:nvSpPr>
        <p:spPr>
          <a:xfrm>
            <a:off x="474133" y="317333"/>
            <a:ext cx="10979574" cy="769441"/>
          </a:xfrm>
          <a:prstGeom prst="rect">
            <a:avLst/>
          </a:prstGeom>
          <a:noFill/>
        </p:spPr>
        <p:txBody>
          <a:bodyPr wrap="square" rtlCol="0">
            <a:spAutoFit/>
          </a:bodyPr>
          <a:lstStyle/>
          <a:p>
            <a:pPr algn="ctr"/>
            <a:r>
              <a:rPr lang="en-US" sz="4400" b="1" spc="300" dirty="0">
                <a:solidFill>
                  <a:schemeClr val="bg1"/>
                </a:solidFill>
                <a:latin typeface="Arial Rounded MT Bold" panose="020F0704030504030204" pitchFamily="34" charset="0"/>
                <a:cs typeface="Arial" panose="020B0604020202020204" pitchFamily="34" charset="0"/>
              </a:rPr>
              <a:t>Paths </a:t>
            </a:r>
            <a:endParaRPr lang="en-IN" sz="4400" b="1" spc="300" dirty="0">
              <a:solidFill>
                <a:schemeClr val="bg1"/>
              </a:solidFill>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1506518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2213" y="582507"/>
            <a:ext cx="11474027" cy="686797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Closed Path:</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i="0"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 path is said to be closed </a:t>
            </a:r>
            <a:r>
              <a:rPr lang="en-US" sz="2400" dirty="0">
                <a:solidFill>
                  <a:prstClr val="white"/>
                </a:solidFill>
                <a:latin typeface="Arial" panose="020B0604020202020204" pitchFamily="34" charset="0"/>
                <a:cs typeface="Arial" panose="020B0604020202020204" pitchFamily="34" charset="0"/>
              </a:rPr>
              <a:t>if v</a:t>
            </a:r>
            <a:r>
              <a:rPr lang="en-US" sz="2400" baseline="-25000" dirty="0">
                <a:solidFill>
                  <a:prstClr val="white"/>
                </a:solidFill>
                <a:latin typeface="Arial" panose="020B0604020202020204" pitchFamily="34" charset="0"/>
                <a:cs typeface="Arial" panose="020B0604020202020204" pitchFamily="34" charset="0"/>
              </a:rPr>
              <a:t>0</a:t>
            </a:r>
            <a:r>
              <a:rPr lang="en-US" sz="2400" dirty="0">
                <a:solidFill>
                  <a:prstClr val="white"/>
                </a:solidFill>
                <a:latin typeface="Arial" panose="020B0604020202020204" pitchFamily="34" charset="0"/>
                <a:cs typeface="Arial" panose="020B0604020202020204" pitchFamily="34" charset="0"/>
              </a:rPr>
              <a:t>=v</a:t>
            </a:r>
            <a:r>
              <a:rPr lang="en-US" sz="2400" baseline="-25000" dirty="0">
                <a:solidFill>
                  <a:prstClr val="white"/>
                </a:solidFill>
                <a:latin typeface="Arial" panose="020B0604020202020204" pitchFamily="34" charset="0"/>
                <a:cs typeface="Arial" panose="020B0604020202020204" pitchFamily="34" charset="0"/>
              </a:rPr>
              <a:t>n</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2400" i="0" strike="noStrike" kern="1200" cap="none" spc="0" normalizeH="0" baseline="-2500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US" sz="2400" u="sng" dirty="0">
                <a:solidFill>
                  <a:prstClr val="white"/>
                </a:solidFill>
                <a:latin typeface="Arial" panose="020B0604020202020204" pitchFamily="34" charset="0"/>
                <a:cs typeface="Arial" panose="020B0604020202020204" pitchFamily="34" charset="0"/>
              </a:rPr>
              <a:t>Simple Path:</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 path is said to be simple if all the vertices are distinct</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2400" b="0" i="0"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US" sz="2400" u="sng" dirty="0">
                <a:solidFill>
                  <a:prstClr val="white"/>
                </a:solidFill>
                <a:latin typeface="Arial" panose="020B0604020202020204" pitchFamily="34" charset="0"/>
                <a:cs typeface="Arial" panose="020B0604020202020204" pitchFamily="34" charset="0"/>
              </a:rPr>
              <a:t>Cycle:</a:t>
            </a:r>
          </a:p>
          <a:p>
            <a:pPr marL="0" marR="0" lvl="0" indent="0" algn="just" defTabSz="914400" rtl="0" eaLnBrk="1" fontAlgn="auto" latinLnBrk="0" hangingPunct="1">
              <a:lnSpc>
                <a:spcPct val="150000"/>
              </a:lnSpc>
              <a:spcBef>
                <a:spcPts val="0"/>
              </a:spcBef>
              <a:spcAft>
                <a:spcPts val="0"/>
              </a:spcAft>
              <a:buClrTx/>
              <a:buSzTx/>
              <a:buFontTx/>
              <a:buNone/>
              <a:tabLst/>
              <a:defRPr/>
            </a:pPr>
            <a:r>
              <a:rPr lang="en-US" sz="2400" dirty="0">
                <a:solidFill>
                  <a:prstClr val="white"/>
                </a:solidFill>
                <a:latin typeface="Arial" panose="020B0604020202020204" pitchFamily="34" charset="0"/>
                <a:cs typeface="Arial" panose="020B0604020202020204" pitchFamily="34" charset="0"/>
              </a:rPr>
              <a:t>A cycle is a closed path in which all the vertices are distinct except v</a:t>
            </a:r>
            <a:r>
              <a:rPr lang="en-US" sz="2400" baseline="-25000" dirty="0">
                <a:solidFill>
                  <a:prstClr val="white"/>
                </a:solidFill>
                <a:latin typeface="Arial" panose="020B0604020202020204" pitchFamily="34" charset="0"/>
                <a:cs typeface="Arial" panose="020B0604020202020204" pitchFamily="34" charset="0"/>
              </a:rPr>
              <a:t>0</a:t>
            </a:r>
            <a:r>
              <a:rPr lang="en-US" sz="2400" dirty="0">
                <a:solidFill>
                  <a:prstClr val="white"/>
                </a:solidFill>
                <a:latin typeface="Arial" panose="020B0604020202020204" pitchFamily="34" charset="0"/>
                <a:cs typeface="Arial" panose="020B0604020202020204" pitchFamily="34" charset="0"/>
              </a:rPr>
              <a:t>=v</a:t>
            </a:r>
            <a:r>
              <a:rPr lang="en-US" sz="2400" baseline="-25000" dirty="0">
                <a:solidFill>
                  <a:prstClr val="white"/>
                </a:solidFill>
                <a:latin typeface="Arial" panose="020B0604020202020204" pitchFamily="34" charset="0"/>
                <a:cs typeface="Arial" panose="020B0604020202020204" pitchFamily="34" charset="0"/>
              </a:rPr>
              <a:t>n</a:t>
            </a:r>
          </a:p>
          <a:p>
            <a:pPr marL="0" marR="0" lvl="0" indent="0" algn="just" defTabSz="914400" rtl="0" eaLnBrk="1" fontAlgn="auto" latinLnBrk="0" hangingPunct="1">
              <a:lnSpc>
                <a:spcPct val="150000"/>
              </a:lnSpc>
              <a:spcBef>
                <a:spcPts val="0"/>
              </a:spcBef>
              <a:spcAft>
                <a:spcPts val="0"/>
              </a:spcAft>
              <a:buClrTx/>
              <a:buSzTx/>
              <a:buFontTx/>
              <a:buNone/>
              <a:tabLst/>
              <a:defRPr/>
            </a:pPr>
            <a:r>
              <a:rPr lang="en-US" sz="2400" dirty="0">
                <a:solidFill>
                  <a:prstClr val="white"/>
                </a:solidFill>
                <a:latin typeface="Arial" panose="020B0604020202020204" pitchFamily="34" charset="0"/>
                <a:cs typeface="Arial" panose="020B0604020202020204" pitchFamily="34" charset="0"/>
              </a:rPr>
              <a:t> </a:t>
            </a:r>
            <a:endParaRPr lang="en-US" sz="2400" baseline="-25000" dirty="0">
              <a:solidFill>
                <a:prstClr val="white"/>
              </a:solidFill>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k-cycle:</a:t>
            </a:r>
          </a:p>
          <a:p>
            <a:pPr marL="0" marR="0" lvl="0" indent="0" algn="just" defTabSz="914400" rtl="0" eaLnBrk="1" fontAlgn="auto" latinLnBrk="0" hangingPunct="1">
              <a:lnSpc>
                <a:spcPct val="150000"/>
              </a:lnSpc>
              <a:spcBef>
                <a:spcPts val="0"/>
              </a:spcBef>
              <a:spcAft>
                <a:spcPts val="0"/>
              </a:spcAft>
              <a:buClrTx/>
              <a:buSzTx/>
              <a:buFontTx/>
              <a:buNone/>
              <a:tabLst/>
              <a:defRPr/>
            </a:pPr>
            <a:r>
              <a:rPr lang="en-US" sz="2400" dirty="0">
                <a:solidFill>
                  <a:prstClr val="white"/>
                </a:solidFill>
                <a:latin typeface="Arial" panose="020B0604020202020204" pitchFamily="34" charset="0"/>
                <a:cs typeface="Arial" panose="020B0604020202020204" pitchFamily="34" charset="0"/>
              </a:rPr>
              <a:t>A cycle of length k is called k-cycle</a:t>
            </a:r>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sz="2000" dirty="0">
              <a:solidFill>
                <a:prstClr val="white"/>
              </a:solidFill>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2000" b="0" i="0"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098" name="Picture 2">
            <a:extLst>
              <a:ext uri="{FF2B5EF4-FFF2-40B4-BE49-F238E27FC236}">
                <a16:creationId xmlns:a16="http://schemas.microsoft.com/office/drawing/2014/main" id="{3C3844EE-995F-3717-03BD-291248D858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10146453" y="97911"/>
            <a:ext cx="1862667" cy="1922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720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243840" y="1257463"/>
            <a:ext cx="11474027" cy="113184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Connected Graph:</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 graph G is connected if there is path between any two of its vertices. </a:t>
            </a: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 name="Picture 4">
            <a:extLst>
              <a:ext uri="{FF2B5EF4-FFF2-40B4-BE49-F238E27FC236}">
                <a16:creationId xmlns:a16="http://schemas.microsoft.com/office/drawing/2014/main" id="{E880488B-5F86-A036-FC72-E6A9D6E3E926}"/>
              </a:ext>
            </a:extLst>
          </p:cNvPr>
          <p:cNvPicPr>
            <a:picLocks noChangeAspect="1"/>
          </p:cNvPicPr>
          <p:nvPr/>
        </p:nvPicPr>
        <p:blipFill>
          <a:blip r:embed="rId3">
            <a:duotone>
              <a:prstClr val="black"/>
              <a:schemeClr val="accent4">
                <a:tint val="45000"/>
                <a:satMod val="400000"/>
              </a:schemeClr>
            </a:duotone>
          </a:blip>
          <a:stretch>
            <a:fillRect/>
          </a:stretch>
        </p:blipFill>
        <p:spPr>
          <a:xfrm>
            <a:off x="2096346" y="3429000"/>
            <a:ext cx="7457440" cy="2609130"/>
          </a:xfrm>
          <a:prstGeom prst="rect">
            <a:avLst/>
          </a:prstGeom>
        </p:spPr>
      </p:pic>
      <p:pic>
        <p:nvPicPr>
          <p:cNvPr id="6" name="Picture 2">
            <a:extLst>
              <a:ext uri="{FF2B5EF4-FFF2-40B4-BE49-F238E27FC236}">
                <a16:creationId xmlns:a16="http://schemas.microsoft.com/office/drawing/2014/main" id="{714B9EF7-BE7F-C51F-BE01-A5A515BDB85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10566401" y="79602"/>
            <a:ext cx="1381759" cy="14264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177D582-6887-5208-DAB8-CF1B798AF94C}"/>
              </a:ext>
            </a:extLst>
          </p:cNvPr>
          <p:cNvSpPr txBox="1"/>
          <p:nvPr/>
        </p:nvSpPr>
        <p:spPr>
          <a:xfrm>
            <a:off x="474133" y="317333"/>
            <a:ext cx="10979574" cy="769441"/>
          </a:xfrm>
          <a:prstGeom prst="rect">
            <a:avLst/>
          </a:prstGeom>
          <a:noFill/>
        </p:spPr>
        <p:txBody>
          <a:bodyPr wrap="square" rtlCol="0">
            <a:spAutoFit/>
          </a:bodyPr>
          <a:lstStyle/>
          <a:p>
            <a:pPr algn="ctr"/>
            <a:r>
              <a:rPr lang="en-US" sz="4400" b="1" spc="300" dirty="0">
                <a:solidFill>
                  <a:schemeClr val="bg1"/>
                </a:solidFill>
                <a:latin typeface="Arial Rounded MT Bold" panose="020F0704030504030204" pitchFamily="34" charset="0"/>
                <a:cs typeface="Arial" panose="020B0604020202020204" pitchFamily="34" charset="0"/>
              </a:rPr>
              <a:t>Connectivity </a:t>
            </a:r>
            <a:endParaRPr lang="en-IN" sz="4400" b="1" spc="300" dirty="0">
              <a:solidFill>
                <a:schemeClr val="bg1"/>
              </a:solidFill>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2660677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2213" y="582507"/>
            <a:ext cx="9885681" cy="151265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Connected component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Suppose G is a graph. A connected subgraph H of G is called a connected component of G if H is not contained in any larger connected subgraph of G.</a:t>
            </a:r>
          </a:p>
        </p:txBody>
      </p:sp>
      <p:pic>
        <p:nvPicPr>
          <p:cNvPr id="4098" name="Picture 2">
            <a:extLst>
              <a:ext uri="{FF2B5EF4-FFF2-40B4-BE49-F238E27FC236}">
                <a16:creationId xmlns:a16="http://schemas.microsoft.com/office/drawing/2014/main" id="{3C3844EE-995F-3717-03BD-291248D858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5774960" y="2843456"/>
            <a:ext cx="2817705" cy="29088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880488B-5F86-A036-FC72-E6A9D6E3E926}"/>
              </a:ext>
            </a:extLst>
          </p:cNvPr>
          <p:cNvPicPr>
            <a:picLocks noChangeAspect="1"/>
          </p:cNvPicPr>
          <p:nvPr/>
        </p:nvPicPr>
        <p:blipFill rotWithShape="1">
          <a:blip r:embed="rId5">
            <a:duotone>
              <a:prstClr val="black"/>
              <a:schemeClr val="accent4">
                <a:tint val="45000"/>
                <a:satMod val="400000"/>
              </a:schemeClr>
            </a:duotone>
          </a:blip>
          <a:srcRect l="53360"/>
          <a:stretch/>
        </p:blipFill>
        <p:spPr>
          <a:xfrm>
            <a:off x="1415627" y="2993313"/>
            <a:ext cx="3478106" cy="2609130"/>
          </a:xfrm>
          <a:prstGeom prst="rect">
            <a:avLst/>
          </a:prstGeom>
        </p:spPr>
      </p:pic>
      <p:sp>
        <p:nvSpPr>
          <p:cNvPr id="4" name="TextBox 3">
            <a:extLst>
              <a:ext uri="{FF2B5EF4-FFF2-40B4-BE49-F238E27FC236}">
                <a16:creationId xmlns:a16="http://schemas.microsoft.com/office/drawing/2014/main" id="{A32B546D-D787-585F-CFEE-FECE39063CA4}"/>
              </a:ext>
            </a:extLst>
          </p:cNvPr>
          <p:cNvSpPr txBox="1"/>
          <p:nvPr/>
        </p:nvSpPr>
        <p:spPr>
          <a:xfrm>
            <a:off x="5818296" y="3346027"/>
            <a:ext cx="2709332"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Connected component of this graph are??</a:t>
            </a:r>
            <a:endParaRPr lang="en-IN" b="1" dirty="0">
              <a:latin typeface="Arial" panose="020B0604020202020204" pitchFamily="34" charset="0"/>
              <a:cs typeface="Arial" panose="020B0604020202020204" pitchFamily="34" charset="0"/>
            </a:endParaRPr>
          </a:p>
        </p:txBody>
      </p:sp>
      <p:pic>
        <p:nvPicPr>
          <p:cNvPr id="6" name="Picture 5" descr="Icon&#10;&#10;Description automatically generated">
            <a:extLst>
              <a:ext uri="{FF2B5EF4-FFF2-40B4-BE49-F238E27FC236}">
                <a16:creationId xmlns:a16="http://schemas.microsoft.com/office/drawing/2014/main" id="{54F89465-B08A-C854-F264-C2866B9274B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063" b="90000" l="10000" r="92422">
                        <a14:foregroundMark x1="29688" y1="8203" x2="29688" y2="8203"/>
                        <a14:foregroundMark x1="28984" y1="10547" x2="33828" y2="5547"/>
                        <a14:foregroundMark x1="33828" y1="5547" x2="33672" y2="5547"/>
                        <a14:foregroundMark x1="29453" y1="6641" x2="31328" y2="4922"/>
                        <a14:foregroundMark x1="37969" y1="6328" x2="47578" y2="7109"/>
                        <a14:foregroundMark x1="47578" y1="7109" x2="48438" y2="7500"/>
                        <a14:foregroundMark x1="38828" y1="5547" x2="46406" y2="6484"/>
                        <a14:foregroundMark x1="43984" y1="5313" x2="43984" y2="5313"/>
                        <a14:foregroundMark x1="44766" y1="5234" x2="44531" y2="5234"/>
                        <a14:foregroundMark x1="26719" y1="8516" x2="26719" y2="8516"/>
                        <a14:foregroundMark x1="28203" y1="6875" x2="23984" y2="14219"/>
                        <a14:foregroundMark x1="23984" y1="14219" x2="23047" y2="15078"/>
                        <a14:foregroundMark x1="90234" y1="41016" x2="92422" y2="49453"/>
                        <a14:foregroundMark x1="92422" y1="49453" x2="89688" y2="42734"/>
                        <a14:foregroundMark x1="89688" y1="42734" x2="89688" y2="42578"/>
                        <a14:foregroundMark x1="59609" y1="90078" x2="66875" y2="89922"/>
                        <a14:foregroundMark x1="66875" y1="89922" x2="59297" y2="89453"/>
                        <a14:foregroundMark x1="59297" y1="89453" x2="58906" y2="89063"/>
                        <a14:foregroundMark x1="35156" y1="6094" x2="42891" y2="5391"/>
                        <a14:foregroundMark x1="42891" y1="5391" x2="42813" y2="4063"/>
                        <a14:foregroundMark x1="37969" y1="5000" x2="37969" y2="5000"/>
                        <a14:foregroundMark x1="36797" y1="4844" x2="36797" y2="4844"/>
                        <a14:foregroundMark x1="39609" y1="4453" x2="39609" y2="4453"/>
                        <a14:foregroundMark x1="38828" y1="4766" x2="38828" y2="4766"/>
                        <a14:foregroundMark x1="46016" y1="6016" x2="46016" y2="6016"/>
                        <a14:foregroundMark x1="47422" y1="6719" x2="47422" y2="6719"/>
                        <a14:foregroundMark x1="47500" y1="6484" x2="47500" y2="6484"/>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473893" y="4192744"/>
            <a:ext cx="2604960" cy="2604960"/>
          </a:xfrm>
          <a:prstGeom prst="rect">
            <a:avLst/>
          </a:prstGeom>
        </p:spPr>
      </p:pic>
    </p:spTree>
    <p:extLst>
      <p:ext uri="{BB962C8B-B14F-4D97-AF65-F5344CB8AC3E}">
        <p14:creationId xmlns:p14="http://schemas.microsoft.com/office/powerpoint/2010/main" val="1885985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Background pattern&#10;&#10;Description automatically generated">
            <a:extLst>
              <a:ext uri="{FF2B5EF4-FFF2-40B4-BE49-F238E27FC236}">
                <a16:creationId xmlns:a16="http://schemas.microsoft.com/office/drawing/2014/main" id="{7C40B9A7-2257-8ACF-58ED-002C288E6A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777" b="-1"/>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001DF00-1CC3-F656-5249-252BC42CF120}"/>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dirty="0">
                <a:solidFill>
                  <a:srgbClr val="FFFFFF"/>
                </a:solidFill>
                <a:latin typeface="Arial" panose="020B0604020202020204" pitchFamily="34" charset="0"/>
                <a:cs typeface="Arial" panose="020B0604020202020204" pitchFamily="34" charset="0"/>
              </a:rPr>
              <a:t>Syllabus MCAE-502</a:t>
            </a:r>
          </a:p>
        </p:txBody>
      </p:sp>
    </p:spTree>
    <p:extLst>
      <p:ext uri="{BB962C8B-B14F-4D97-AF65-F5344CB8AC3E}">
        <p14:creationId xmlns:p14="http://schemas.microsoft.com/office/powerpoint/2010/main" val="150614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243840" y="1257463"/>
            <a:ext cx="11474027" cy="1685846"/>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Distance:</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Consider a connected graph G. The distance between vertices u and v in G, written d(u, v), is the length of the shortest path between u and v.</a:t>
            </a:r>
          </a:p>
        </p:txBody>
      </p:sp>
      <p:sp>
        <p:nvSpPr>
          <p:cNvPr id="7" name="TextBox 6">
            <a:extLst>
              <a:ext uri="{FF2B5EF4-FFF2-40B4-BE49-F238E27FC236}">
                <a16:creationId xmlns:a16="http://schemas.microsoft.com/office/drawing/2014/main" id="{0177D582-6887-5208-DAB8-CF1B798AF94C}"/>
              </a:ext>
            </a:extLst>
          </p:cNvPr>
          <p:cNvSpPr txBox="1"/>
          <p:nvPr/>
        </p:nvSpPr>
        <p:spPr>
          <a:xfrm>
            <a:off x="474133" y="317333"/>
            <a:ext cx="1097957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300" normalizeH="0" baseline="0" noProof="0" dirty="0">
                <a:ln>
                  <a:noFill/>
                </a:ln>
                <a:solidFill>
                  <a:prstClr val="white"/>
                </a:solidFill>
                <a:effectLst/>
                <a:uLnTx/>
                <a:uFillTx/>
                <a:latin typeface="Arial Rounded MT Bold" panose="020F0704030504030204" pitchFamily="34" charset="0"/>
                <a:ea typeface="+mn-ea"/>
                <a:cs typeface="Arial" panose="020B0604020202020204" pitchFamily="34" charset="0"/>
              </a:rPr>
              <a:t>Distance and Diameter</a:t>
            </a:r>
            <a:endParaRPr kumimoji="0" lang="en-IN" sz="4400" b="1" i="0" u="none" strike="noStrike" kern="1200" cap="none" spc="300" normalizeH="0" baseline="0" noProof="0" dirty="0">
              <a:ln>
                <a:noFill/>
              </a:ln>
              <a:solidFill>
                <a:prstClr val="white"/>
              </a:solidFill>
              <a:effectLst/>
              <a:uLnTx/>
              <a:uFillTx/>
              <a:latin typeface="Arial Rounded MT Bold" panose="020F0704030504030204" pitchFamily="34" charset="0"/>
              <a:ea typeface="+mn-ea"/>
              <a:cs typeface="Arial" panose="020B0604020202020204" pitchFamily="34" charset="0"/>
            </a:endParaRPr>
          </a:p>
        </p:txBody>
      </p:sp>
      <p:pic>
        <p:nvPicPr>
          <p:cNvPr id="8" name="Picture 7">
            <a:extLst>
              <a:ext uri="{FF2B5EF4-FFF2-40B4-BE49-F238E27FC236}">
                <a16:creationId xmlns:a16="http://schemas.microsoft.com/office/drawing/2014/main" id="{1D880DF8-ED31-A5EC-C94F-323276615855}"/>
              </a:ext>
            </a:extLst>
          </p:cNvPr>
          <p:cNvPicPr>
            <a:picLocks noChangeAspect="1"/>
          </p:cNvPicPr>
          <p:nvPr/>
        </p:nvPicPr>
        <p:blipFill>
          <a:blip r:embed="rId3">
            <a:duotone>
              <a:prstClr val="black"/>
              <a:schemeClr val="accent2">
                <a:tint val="45000"/>
                <a:satMod val="400000"/>
              </a:schemeClr>
            </a:duotone>
          </a:blip>
          <a:stretch>
            <a:fillRect/>
          </a:stretch>
        </p:blipFill>
        <p:spPr>
          <a:xfrm>
            <a:off x="954234" y="3637606"/>
            <a:ext cx="4178616" cy="2289061"/>
          </a:xfrm>
          <a:prstGeom prst="rect">
            <a:avLst/>
          </a:prstGeom>
        </p:spPr>
      </p:pic>
      <p:pic>
        <p:nvPicPr>
          <p:cNvPr id="9" name="Picture 2">
            <a:extLst>
              <a:ext uri="{FF2B5EF4-FFF2-40B4-BE49-F238E27FC236}">
                <a16:creationId xmlns:a16="http://schemas.microsoft.com/office/drawing/2014/main" id="{801A65CA-10F7-45B0-DAF3-E06DD2B75900}"/>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5844719" y="3327714"/>
            <a:ext cx="2817705" cy="29088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con&#10;&#10;Description automatically generated">
            <a:extLst>
              <a:ext uri="{FF2B5EF4-FFF2-40B4-BE49-F238E27FC236}">
                <a16:creationId xmlns:a16="http://schemas.microsoft.com/office/drawing/2014/main" id="{F954B61B-E148-86A6-D100-BBF2886AF46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063" b="90000" l="10000" r="92422">
                        <a14:foregroundMark x1="29688" y1="8203" x2="29688" y2="8203"/>
                        <a14:foregroundMark x1="28984" y1="10547" x2="33828" y2="5547"/>
                        <a14:foregroundMark x1="33828" y1="5547" x2="33672" y2="5547"/>
                        <a14:foregroundMark x1="29453" y1="6641" x2="31328" y2="4922"/>
                        <a14:foregroundMark x1="37969" y1="6328" x2="47578" y2="7109"/>
                        <a14:foregroundMark x1="47578" y1="7109" x2="48438" y2="7500"/>
                        <a14:foregroundMark x1="38828" y1="5547" x2="46406" y2="6484"/>
                        <a14:foregroundMark x1="43984" y1="5313" x2="43984" y2="5313"/>
                        <a14:foregroundMark x1="44766" y1="5234" x2="44531" y2="5234"/>
                        <a14:foregroundMark x1="26719" y1="8516" x2="26719" y2="8516"/>
                        <a14:foregroundMark x1="28203" y1="6875" x2="23984" y2="14219"/>
                        <a14:foregroundMark x1="23984" y1="14219" x2="23047" y2="15078"/>
                        <a14:foregroundMark x1="90234" y1="41016" x2="92422" y2="49453"/>
                        <a14:foregroundMark x1="92422" y1="49453" x2="89688" y2="42734"/>
                        <a14:foregroundMark x1="89688" y1="42734" x2="89688" y2="42578"/>
                        <a14:foregroundMark x1="59609" y1="90078" x2="66875" y2="89922"/>
                        <a14:foregroundMark x1="66875" y1="89922" x2="59297" y2="89453"/>
                        <a14:foregroundMark x1="59297" y1="89453" x2="58906" y2="89063"/>
                        <a14:foregroundMark x1="35156" y1="6094" x2="42891" y2="5391"/>
                        <a14:foregroundMark x1="42891" y1="5391" x2="42813" y2="4063"/>
                        <a14:foregroundMark x1="37969" y1="5000" x2="37969" y2="5000"/>
                        <a14:foregroundMark x1="36797" y1="4844" x2="36797" y2="4844"/>
                        <a14:foregroundMark x1="39609" y1="4453" x2="39609" y2="4453"/>
                        <a14:foregroundMark x1="38828" y1="4766" x2="38828" y2="4766"/>
                        <a14:foregroundMark x1="46016" y1="6016" x2="46016" y2="6016"/>
                        <a14:foregroundMark x1="47422" y1="6719" x2="47422" y2="6719"/>
                        <a14:foregroundMark x1="47500" y1="6484" x2="47500" y2="6484"/>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473893" y="4192744"/>
            <a:ext cx="2604960" cy="2604960"/>
          </a:xfrm>
          <a:prstGeom prst="rect">
            <a:avLst/>
          </a:prstGeom>
        </p:spPr>
      </p:pic>
      <p:sp>
        <p:nvSpPr>
          <p:cNvPr id="11" name="TextBox 10">
            <a:extLst>
              <a:ext uri="{FF2B5EF4-FFF2-40B4-BE49-F238E27FC236}">
                <a16:creationId xmlns:a16="http://schemas.microsoft.com/office/drawing/2014/main" id="{7968DE27-851B-3CAF-D942-1670351AA9E7}"/>
              </a:ext>
            </a:extLst>
          </p:cNvPr>
          <p:cNvSpPr txBox="1"/>
          <p:nvPr/>
        </p:nvSpPr>
        <p:spPr>
          <a:xfrm>
            <a:off x="6319520" y="3772747"/>
            <a:ext cx="1828800" cy="369332"/>
          </a:xfrm>
          <a:prstGeom prst="rect">
            <a:avLst/>
          </a:prstGeom>
          <a:noFill/>
        </p:spPr>
        <p:txBody>
          <a:bodyPr wrap="square" rtlCol="0">
            <a:spAutoFit/>
          </a:bodyPr>
          <a:lstStyle/>
          <a:p>
            <a:r>
              <a:rPr lang="en-IN" dirty="0"/>
              <a:t>d(A,F) = 2</a:t>
            </a:r>
          </a:p>
        </p:txBody>
      </p:sp>
    </p:spTree>
    <p:extLst>
      <p:ext uri="{BB962C8B-B14F-4D97-AF65-F5344CB8AC3E}">
        <p14:creationId xmlns:p14="http://schemas.microsoft.com/office/powerpoint/2010/main" val="113474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par>
                                <p:cTn id="11" presetID="3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8986" y="320630"/>
            <a:ext cx="11474027" cy="1685846"/>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Diameter:</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Consider a connected graph G. The diameter of G, written diam(G), is the maximum distance between any two points in G.</a:t>
            </a:r>
          </a:p>
        </p:txBody>
      </p:sp>
      <p:pic>
        <p:nvPicPr>
          <p:cNvPr id="8" name="Picture 7">
            <a:extLst>
              <a:ext uri="{FF2B5EF4-FFF2-40B4-BE49-F238E27FC236}">
                <a16:creationId xmlns:a16="http://schemas.microsoft.com/office/drawing/2014/main" id="{1D880DF8-ED31-A5EC-C94F-323276615855}"/>
              </a:ext>
            </a:extLst>
          </p:cNvPr>
          <p:cNvPicPr>
            <a:picLocks noChangeAspect="1"/>
          </p:cNvPicPr>
          <p:nvPr/>
        </p:nvPicPr>
        <p:blipFill>
          <a:blip r:embed="rId3">
            <a:duotone>
              <a:prstClr val="black"/>
              <a:schemeClr val="accent2">
                <a:tint val="45000"/>
                <a:satMod val="400000"/>
              </a:schemeClr>
            </a:duotone>
          </a:blip>
          <a:stretch>
            <a:fillRect/>
          </a:stretch>
        </p:blipFill>
        <p:spPr>
          <a:xfrm>
            <a:off x="954234" y="3637606"/>
            <a:ext cx="4178616" cy="2289061"/>
          </a:xfrm>
          <a:prstGeom prst="rect">
            <a:avLst/>
          </a:prstGeom>
        </p:spPr>
      </p:pic>
      <p:pic>
        <p:nvPicPr>
          <p:cNvPr id="9" name="Picture 2">
            <a:extLst>
              <a:ext uri="{FF2B5EF4-FFF2-40B4-BE49-F238E27FC236}">
                <a16:creationId xmlns:a16="http://schemas.microsoft.com/office/drawing/2014/main" id="{801A65CA-10F7-45B0-DAF3-E06DD2B75900}"/>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5844719" y="3327714"/>
            <a:ext cx="2817705" cy="29088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con&#10;&#10;Description automatically generated">
            <a:extLst>
              <a:ext uri="{FF2B5EF4-FFF2-40B4-BE49-F238E27FC236}">
                <a16:creationId xmlns:a16="http://schemas.microsoft.com/office/drawing/2014/main" id="{F954B61B-E148-86A6-D100-BBF2886AF46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063" b="90000" l="10000" r="92422">
                        <a14:foregroundMark x1="29688" y1="8203" x2="29688" y2="8203"/>
                        <a14:foregroundMark x1="28984" y1="10547" x2="33828" y2="5547"/>
                        <a14:foregroundMark x1="33828" y1="5547" x2="33672" y2="5547"/>
                        <a14:foregroundMark x1="29453" y1="6641" x2="31328" y2="4922"/>
                        <a14:foregroundMark x1="37969" y1="6328" x2="47578" y2="7109"/>
                        <a14:foregroundMark x1="47578" y1="7109" x2="48438" y2="7500"/>
                        <a14:foregroundMark x1="38828" y1="5547" x2="46406" y2="6484"/>
                        <a14:foregroundMark x1="43984" y1="5313" x2="43984" y2="5313"/>
                        <a14:foregroundMark x1="44766" y1="5234" x2="44531" y2="5234"/>
                        <a14:foregroundMark x1="26719" y1="8516" x2="26719" y2="8516"/>
                        <a14:foregroundMark x1="28203" y1="6875" x2="23984" y2="14219"/>
                        <a14:foregroundMark x1="23984" y1="14219" x2="23047" y2="15078"/>
                        <a14:foregroundMark x1="90234" y1="41016" x2="92422" y2="49453"/>
                        <a14:foregroundMark x1="92422" y1="49453" x2="89688" y2="42734"/>
                        <a14:foregroundMark x1="89688" y1="42734" x2="89688" y2="42578"/>
                        <a14:foregroundMark x1="59609" y1="90078" x2="66875" y2="89922"/>
                        <a14:foregroundMark x1="66875" y1="89922" x2="59297" y2="89453"/>
                        <a14:foregroundMark x1="59297" y1="89453" x2="58906" y2="89063"/>
                        <a14:foregroundMark x1="35156" y1="6094" x2="42891" y2="5391"/>
                        <a14:foregroundMark x1="42891" y1="5391" x2="42813" y2="4063"/>
                        <a14:foregroundMark x1="37969" y1="5000" x2="37969" y2="5000"/>
                        <a14:foregroundMark x1="36797" y1="4844" x2="36797" y2="4844"/>
                        <a14:foregroundMark x1="39609" y1="4453" x2="39609" y2="4453"/>
                        <a14:foregroundMark x1="38828" y1="4766" x2="38828" y2="4766"/>
                        <a14:foregroundMark x1="46016" y1="6016" x2="46016" y2="6016"/>
                        <a14:foregroundMark x1="47422" y1="6719" x2="47422" y2="6719"/>
                        <a14:foregroundMark x1="47500" y1="6484" x2="47500" y2="6484"/>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473893" y="4192744"/>
            <a:ext cx="2604960" cy="2604960"/>
          </a:xfrm>
          <a:prstGeom prst="rect">
            <a:avLst/>
          </a:prstGeom>
        </p:spPr>
      </p:pic>
      <p:sp>
        <p:nvSpPr>
          <p:cNvPr id="11" name="TextBox 10">
            <a:extLst>
              <a:ext uri="{FF2B5EF4-FFF2-40B4-BE49-F238E27FC236}">
                <a16:creationId xmlns:a16="http://schemas.microsoft.com/office/drawing/2014/main" id="{7968DE27-851B-3CAF-D942-1670351AA9E7}"/>
              </a:ext>
            </a:extLst>
          </p:cNvPr>
          <p:cNvSpPr txBox="1"/>
          <p:nvPr/>
        </p:nvSpPr>
        <p:spPr>
          <a:xfrm>
            <a:off x="6319520" y="3772747"/>
            <a:ext cx="1828800" cy="369332"/>
          </a:xfrm>
          <a:prstGeom prst="rect">
            <a:avLst/>
          </a:prstGeom>
          <a:noFill/>
        </p:spPr>
        <p:txBody>
          <a:bodyPr wrap="square" rtlCol="0">
            <a:spAutoFit/>
          </a:bodyPr>
          <a:lstStyle/>
          <a:p>
            <a:r>
              <a:rPr lang="en-IN" dirty="0" err="1"/>
              <a:t>diam</a:t>
            </a:r>
            <a:r>
              <a:rPr lang="en-IN" dirty="0"/>
              <a:t>(G) = 3</a:t>
            </a:r>
          </a:p>
        </p:txBody>
      </p:sp>
    </p:spTree>
    <p:extLst>
      <p:ext uri="{BB962C8B-B14F-4D97-AF65-F5344CB8AC3E}">
        <p14:creationId xmlns:p14="http://schemas.microsoft.com/office/powerpoint/2010/main" val="5771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par>
                                <p:cTn id="11" presetID="3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243840" y="1257463"/>
            <a:ext cx="11474027" cy="445583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Cutpoint:</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Let G be a connected graph. A vertex v in G is called a cutpoint if G−v is disconnected. (Recall that G−v is the graph obtained from G by deleting v and all edges containing v.).</a:t>
            </a:r>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sz="2400" dirty="0">
              <a:solidFill>
                <a:prstClr val="white"/>
              </a:solidFill>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US" sz="2400" b="1" u="sng" dirty="0">
                <a:solidFill>
                  <a:prstClr val="white"/>
                </a:solidFill>
                <a:latin typeface="Arial" panose="020B0604020202020204" pitchFamily="34" charset="0"/>
                <a:cs typeface="Arial" panose="020B0604020202020204" pitchFamily="34" charset="0"/>
              </a:rPr>
              <a:t>Bridges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An edge e of G is called a bridge if G−e is disconnected. (Recall that G − e is the graph obtained from G by  simply deleting the edge e).</a:t>
            </a:r>
          </a:p>
        </p:txBody>
      </p:sp>
      <p:sp>
        <p:nvSpPr>
          <p:cNvPr id="7" name="TextBox 6">
            <a:extLst>
              <a:ext uri="{FF2B5EF4-FFF2-40B4-BE49-F238E27FC236}">
                <a16:creationId xmlns:a16="http://schemas.microsoft.com/office/drawing/2014/main" id="{0177D582-6887-5208-DAB8-CF1B798AF94C}"/>
              </a:ext>
            </a:extLst>
          </p:cNvPr>
          <p:cNvSpPr txBox="1"/>
          <p:nvPr/>
        </p:nvSpPr>
        <p:spPr>
          <a:xfrm>
            <a:off x="474133" y="317333"/>
            <a:ext cx="1097957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300" normalizeH="0" baseline="0" noProof="0" dirty="0">
                <a:ln>
                  <a:noFill/>
                </a:ln>
                <a:solidFill>
                  <a:prstClr val="white"/>
                </a:solidFill>
                <a:effectLst/>
                <a:uLnTx/>
                <a:uFillTx/>
                <a:latin typeface="Arial Rounded MT Bold" panose="020F0704030504030204" pitchFamily="34" charset="0"/>
                <a:ea typeface="+mn-ea"/>
                <a:cs typeface="Arial" panose="020B0604020202020204" pitchFamily="34" charset="0"/>
              </a:rPr>
              <a:t>Cut points and bridges</a:t>
            </a:r>
            <a:endParaRPr kumimoji="0" lang="en-IN" sz="4400" b="1" i="0" u="none" strike="noStrike" kern="1200" cap="none" spc="300" normalizeH="0" baseline="0" noProof="0" dirty="0">
              <a:ln>
                <a:noFill/>
              </a:ln>
              <a:solidFill>
                <a:prstClr val="white"/>
              </a:solidFill>
              <a:effectLst/>
              <a:uLnTx/>
              <a:uFillTx/>
              <a:latin typeface="Arial Rounded MT Bold" panose="020F0704030504030204" pitchFamily="34" charset="0"/>
              <a:ea typeface="+mn-ea"/>
              <a:cs typeface="Arial" panose="020B0604020202020204" pitchFamily="34" charset="0"/>
            </a:endParaRPr>
          </a:p>
        </p:txBody>
      </p:sp>
      <p:pic>
        <p:nvPicPr>
          <p:cNvPr id="4" name="Picture 2">
            <a:extLst>
              <a:ext uri="{FF2B5EF4-FFF2-40B4-BE49-F238E27FC236}">
                <a16:creationId xmlns:a16="http://schemas.microsoft.com/office/drawing/2014/main" id="{FA57D7C4-85A7-18DD-874E-C7E3A4BFC6C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10566401" y="79602"/>
            <a:ext cx="1381759" cy="142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419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01A65CA-10F7-45B0-DAF3-E06DD2B7590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1432564" y="3054412"/>
            <a:ext cx="2817705" cy="29088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con&#10;&#10;Description automatically generated">
            <a:extLst>
              <a:ext uri="{FF2B5EF4-FFF2-40B4-BE49-F238E27FC236}">
                <a16:creationId xmlns:a16="http://schemas.microsoft.com/office/drawing/2014/main" id="{F954B61B-E148-86A6-D100-BBF2886AF46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63" b="90000" l="10000" r="92422">
                        <a14:foregroundMark x1="29688" y1="8203" x2="29688" y2="8203"/>
                        <a14:foregroundMark x1="28984" y1="10547" x2="33828" y2="5547"/>
                        <a14:foregroundMark x1="33828" y1="5547" x2="33672" y2="5547"/>
                        <a14:foregroundMark x1="29453" y1="6641" x2="31328" y2="4922"/>
                        <a14:foregroundMark x1="37969" y1="6328" x2="47578" y2="7109"/>
                        <a14:foregroundMark x1="47578" y1="7109" x2="48438" y2="7500"/>
                        <a14:foregroundMark x1="38828" y1="5547" x2="46406" y2="6484"/>
                        <a14:foregroundMark x1="43984" y1="5313" x2="43984" y2="5313"/>
                        <a14:foregroundMark x1="44766" y1="5234" x2="44531" y2="5234"/>
                        <a14:foregroundMark x1="26719" y1="8516" x2="26719" y2="8516"/>
                        <a14:foregroundMark x1="28203" y1="6875" x2="23984" y2="14219"/>
                        <a14:foregroundMark x1="23984" y1="14219" x2="23047" y2="15078"/>
                        <a14:foregroundMark x1="90234" y1="41016" x2="92422" y2="49453"/>
                        <a14:foregroundMark x1="92422" y1="49453" x2="89688" y2="42734"/>
                        <a14:foregroundMark x1="89688" y1="42734" x2="89688" y2="42578"/>
                        <a14:foregroundMark x1="59609" y1="90078" x2="66875" y2="89922"/>
                        <a14:foregroundMark x1="66875" y1="89922" x2="59297" y2="89453"/>
                        <a14:foregroundMark x1="59297" y1="89453" x2="58906" y2="89063"/>
                        <a14:foregroundMark x1="35156" y1="6094" x2="42891" y2="5391"/>
                        <a14:foregroundMark x1="42891" y1="5391" x2="42813" y2="4063"/>
                        <a14:foregroundMark x1="37969" y1="5000" x2="37969" y2="5000"/>
                        <a14:foregroundMark x1="36797" y1="4844" x2="36797" y2="4844"/>
                        <a14:foregroundMark x1="39609" y1="4453" x2="39609" y2="4453"/>
                        <a14:foregroundMark x1="38828" y1="4766" x2="38828" y2="4766"/>
                        <a14:foregroundMark x1="46016" y1="6016" x2="46016" y2="6016"/>
                        <a14:foregroundMark x1="47422" y1="6719" x2="47422" y2="6719"/>
                        <a14:foregroundMark x1="47500" y1="6484" x2="47500" y2="6484"/>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034906" y="4123782"/>
            <a:ext cx="2604960" cy="2604960"/>
          </a:xfrm>
          <a:prstGeom prst="rect">
            <a:avLst/>
          </a:prstGeom>
        </p:spPr>
      </p:pic>
      <p:sp>
        <p:nvSpPr>
          <p:cNvPr id="11" name="TextBox 10">
            <a:extLst>
              <a:ext uri="{FF2B5EF4-FFF2-40B4-BE49-F238E27FC236}">
                <a16:creationId xmlns:a16="http://schemas.microsoft.com/office/drawing/2014/main" id="{7968DE27-851B-3CAF-D942-1670351AA9E7}"/>
              </a:ext>
            </a:extLst>
          </p:cNvPr>
          <p:cNvSpPr txBox="1"/>
          <p:nvPr/>
        </p:nvSpPr>
        <p:spPr>
          <a:xfrm>
            <a:off x="1645309" y="3823412"/>
            <a:ext cx="2281533" cy="923330"/>
          </a:xfrm>
          <a:prstGeom prst="rect">
            <a:avLst/>
          </a:prstGeom>
          <a:noFill/>
        </p:spPr>
        <p:txBody>
          <a:bodyPr wrap="square" rtlCol="0">
            <a:spAutoFit/>
          </a:bodyPr>
          <a:lstStyle/>
          <a:p>
            <a:pPr lvl="0"/>
            <a:r>
              <a:rPr lang="en-US" dirty="0">
                <a:solidFill>
                  <a:prstClr val="black"/>
                </a:solidFill>
              </a:rPr>
              <a:t>The vertex D is a cutpoint and there are no bridges.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5FE8AC1-0ABF-E719-3172-2AA30765D7B6}"/>
              </a:ext>
            </a:extLst>
          </p:cNvPr>
          <p:cNvPicPr>
            <a:picLocks noChangeAspect="1"/>
          </p:cNvPicPr>
          <p:nvPr/>
        </p:nvPicPr>
        <p:blipFill rotWithShape="1">
          <a:blip r:embed="rId8"/>
          <a:srcRect l="2945" t="7333" r="56278" b="15125"/>
          <a:stretch/>
        </p:blipFill>
        <p:spPr>
          <a:xfrm>
            <a:off x="460587" y="399626"/>
            <a:ext cx="4971628" cy="2797387"/>
          </a:xfrm>
          <a:prstGeom prst="rect">
            <a:avLst/>
          </a:prstGeom>
        </p:spPr>
      </p:pic>
      <p:pic>
        <p:nvPicPr>
          <p:cNvPr id="6" name="Picture 5">
            <a:extLst>
              <a:ext uri="{FF2B5EF4-FFF2-40B4-BE49-F238E27FC236}">
                <a16:creationId xmlns:a16="http://schemas.microsoft.com/office/drawing/2014/main" id="{A88C96D2-ABD3-F4A9-72D5-E2D4F4E72DE5}"/>
              </a:ext>
            </a:extLst>
          </p:cNvPr>
          <p:cNvPicPr>
            <a:picLocks noChangeAspect="1"/>
          </p:cNvPicPr>
          <p:nvPr/>
        </p:nvPicPr>
        <p:blipFill rotWithShape="1">
          <a:blip r:embed="rId8"/>
          <a:srcRect l="51222" t="7896" r="4333" b="15876"/>
          <a:stretch/>
        </p:blipFill>
        <p:spPr>
          <a:xfrm>
            <a:off x="6639866" y="2872412"/>
            <a:ext cx="5182994" cy="2630368"/>
          </a:xfrm>
          <a:prstGeom prst="rect">
            <a:avLst/>
          </a:prstGeom>
        </p:spPr>
      </p:pic>
      <p:pic>
        <p:nvPicPr>
          <p:cNvPr id="12" name="Picture 2">
            <a:extLst>
              <a:ext uri="{FF2B5EF4-FFF2-40B4-BE49-F238E27FC236}">
                <a16:creationId xmlns:a16="http://schemas.microsoft.com/office/drawing/2014/main" id="{997FF764-F643-5766-17E3-CEDB96D7281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9005155" y="62770"/>
            <a:ext cx="2817705" cy="29088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2E03B34-F44C-B959-E6F2-AF7B65B4582F}"/>
              </a:ext>
            </a:extLst>
          </p:cNvPr>
          <p:cNvSpPr txBox="1"/>
          <p:nvPr/>
        </p:nvSpPr>
        <p:spPr>
          <a:xfrm>
            <a:off x="9231362" y="697542"/>
            <a:ext cx="2371357" cy="1200329"/>
          </a:xfrm>
          <a:prstGeom prst="rect">
            <a:avLst/>
          </a:prstGeom>
          <a:noFill/>
        </p:spPr>
        <p:txBody>
          <a:bodyPr wrap="square" rtlCol="0">
            <a:spAutoFit/>
          </a:bodyPr>
          <a:lstStyle/>
          <a:p>
            <a:r>
              <a:rPr lang="en-US" dirty="0"/>
              <a:t>The edge = {</a:t>
            </a:r>
            <a:r>
              <a:rPr lang="en-US" i="1" dirty="0"/>
              <a:t>D,F</a:t>
            </a:r>
            <a:r>
              <a:rPr lang="en-US" dirty="0"/>
              <a:t>} is a bridge. (Its endpoints</a:t>
            </a:r>
          </a:p>
          <a:p>
            <a:r>
              <a:rPr lang="en-US" i="1" dirty="0"/>
              <a:t>D </a:t>
            </a:r>
            <a:r>
              <a:rPr lang="en-US" dirty="0"/>
              <a:t>and </a:t>
            </a:r>
            <a:r>
              <a:rPr lang="en-US" i="1" dirty="0"/>
              <a:t>F </a:t>
            </a:r>
            <a:r>
              <a:rPr lang="en-US" dirty="0"/>
              <a:t>are necessarily </a:t>
            </a:r>
            <a:r>
              <a:rPr lang="en-US" dirty="0" err="1"/>
              <a:t>cutpoints</a:t>
            </a:r>
            <a:r>
              <a:rPr lang="en-US" dirty="0"/>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37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par>
                                <p:cTn id="11" presetID="3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0" fill="hold"/>
                                        <p:tgtEl>
                                          <p:spTgt spid="13"/>
                                        </p:tgtEl>
                                        <p:attrNameLst>
                                          <p:attrName>ppt_w</p:attrName>
                                        </p:attrNameLst>
                                      </p:cBhvr>
                                      <p:tavLst>
                                        <p:tav tm="0">
                                          <p:val>
                                            <p:fltVal val="0"/>
                                          </p:val>
                                        </p:tav>
                                        <p:tav tm="100000">
                                          <p:val>
                                            <p:strVal val="#ppt_w"/>
                                          </p:val>
                                        </p:tav>
                                      </p:tavLst>
                                    </p:anim>
                                    <p:anim calcmode="lin" valueType="num">
                                      <p:cBhvr>
                                        <p:cTn id="22" dur="1000" fill="hold"/>
                                        <p:tgtEl>
                                          <p:spTgt spid="13"/>
                                        </p:tgtEl>
                                        <p:attrNameLst>
                                          <p:attrName>ppt_h</p:attrName>
                                        </p:attrNameLst>
                                      </p:cBhvr>
                                      <p:tavLst>
                                        <p:tav tm="0">
                                          <p:val>
                                            <p:fltVal val="0"/>
                                          </p:val>
                                        </p:tav>
                                        <p:tav tm="100000">
                                          <p:val>
                                            <p:strVal val="#ppt_h"/>
                                          </p:val>
                                        </p:tav>
                                      </p:tavLst>
                                    </p:anim>
                                    <p:anim calcmode="lin" valueType="num">
                                      <p:cBhvr>
                                        <p:cTn id="23" dur="1000" fill="hold"/>
                                        <p:tgtEl>
                                          <p:spTgt spid="13"/>
                                        </p:tgtEl>
                                        <p:attrNameLst>
                                          <p:attrName>style.rotation</p:attrName>
                                        </p:attrNameLst>
                                      </p:cBhvr>
                                      <p:tavLst>
                                        <p:tav tm="0">
                                          <p:val>
                                            <p:fltVal val="90"/>
                                          </p:val>
                                        </p:tav>
                                        <p:tav tm="100000">
                                          <p:val>
                                            <p:fltVal val="0"/>
                                          </p:val>
                                        </p:tav>
                                      </p:tavLst>
                                    </p:anim>
                                    <p:animEffect transition="in" filter="fade">
                                      <p:cBhvr>
                                        <p:cTn id="24" dur="1000"/>
                                        <p:tgtEl>
                                          <p:spTgt spid="13"/>
                                        </p:tgtEl>
                                      </p:cBhvr>
                                    </p:animEffect>
                                  </p:childTnLst>
                                </p:cTn>
                              </p:par>
                              <p:par>
                                <p:cTn id="25" presetID="3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243840" y="1257463"/>
            <a:ext cx="11474027" cy="334784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Traversable Multigraph:</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 multigraph is said to be traversable if it “can be drawn without any breaks in the curve and without repeating any edges,” that is, if there is a path which includes all vertices and uses each edge exactly once.</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Such a path must be a trail (since no edge is used twice) and will be called a</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traversable trail</a:t>
            </a: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Clearly a traversable multigraph must be finite and connected.</a:t>
            </a:r>
          </a:p>
        </p:txBody>
      </p:sp>
      <p:sp>
        <p:nvSpPr>
          <p:cNvPr id="7" name="TextBox 6">
            <a:extLst>
              <a:ext uri="{FF2B5EF4-FFF2-40B4-BE49-F238E27FC236}">
                <a16:creationId xmlns:a16="http://schemas.microsoft.com/office/drawing/2014/main" id="{0177D582-6887-5208-DAB8-CF1B798AF94C}"/>
              </a:ext>
            </a:extLst>
          </p:cNvPr>
          <p:cNvSpPr txBox="1"/>
          <p:nvPr/>
        </p:nvSpPr>
        <p:spPr>
          <a:xfrm>
            <a:off x="474133" y="317333"/>
            <a:ext cx="1097957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300" normalizeH="0" baseline="0" noProof="0" dirty="0">
                <a:ln>
                  <a:noFill/>
                </a:ln>
                <a:solidFill>
                  <a:prstClr val="white"/>
                </a:solidFill>
                <a:effectLst/>
                <a:uLnTx/>
                <a:uFillTx/>
                <a:latin typeface="Arial Rounded MT Bold" panose="020F0704030504030204" pitchFamily="34" charset="0"/>
                <a:ea typeface="+mn-ea"/>
                <a:cs typeface="Arial" panose="020B0604020202020204" pitchFamily="34" charset="0"/>
              </a:rPr>
              <a:t>Euler Graph and Circuit</a:t>
            </a:r>
            <a:endParaRPr kumimoji="0" lang="en-IN" sz="4400" b="1" i="0" u="none" strike="noStrike" kern="1200" cap="none" spc="300" normalizeH="0" baseline="0" noProof="0" dirty="0">
              <a:ln>
                <a:noFill/>
              </a:ln>
              <a:solidFill>
                <a:prstClr val="white"/>
              </a:solidFill>
              <a:effectLst/>
              <a:uLnTx/>
              <a:uFillTx/>
              <a:latin typeface="Arial Rounded MT Bold" panose="020F0704030504030204" pitchFamily="34" charset="0"/>
              <a:ea typeface="+mn-ea"/>
              <a:cs typeface="Arial" panose="020B0604020202020204" pitchFamily="34" charset="0"/>
            </a:endParaRPr>
          </a:p>
        </p:txBody>
      </p:sp>
      <p:pic>
        <p:nvPicPr>
          <p:cNvPr id="4" name="Picture 2">
            <a:extLst>
              <a:ext uri="{FF2B5EF4-FFF2-40B4-BE49-F238E27FC236}">
                <a16:creationId xmlns:a16="http://schemas.microsoft.com/office/drawing/2014/main" id="{FA57D7C4-85A7-18DD-874E-C7E3A4BFC6C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10566401" y="79602"/>
            <a:ext cx="1381759" cy="142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123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243840" y="1257463"/>
            <a:ext cx="11474027" cy="2793842"/>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Euler Graph:</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 graph G is called an Eulerian graph if there exists a closed traversable trail, called an Eulerian trail.</a:t>
            </a:r>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sz="2400" dirty="0">
              <a:solidFill>
                <a:prstClr val="white"/>
              </a:solidFill>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 name="Picture 2">
            <a:extLst>
              <a:ext uri="{FF2B5EF4-FFF2-40B4-BE49-F238E27FC236}">
                <a16:creationId xmlns:a16="http://schemas.microsoft.com/office/drawing/2014/main" id="{FA57D7C4-85A7-18DD-874E-C7E3A4BFC6C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2709334" y="3115005"/>
            <a:ext cx="2667083" cy="27533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314A2EB-64C0-CE5D-7947-A4262761EBC2}"/>
              </a:ext>
            </a:extLst>
          </p:cNvPr>
          <p:cNvPicPr>
            <a:picLocks noChangeAspect="1"/>
          </p:cNvPicPr>
          <p:nvPr/>
        </p:nvPicPr>
        <p:blipFill>
          <a:blip r:embed="rId5">
            <a:duotone>
              <a:prstClr val="black"/>
              <a:schemeClr val="accent2">
                <a:tint val="45000"/>
                <a:satMod val="400000"/>
              </a:schemeClr>
            </a:duotone>
          </a:blip>
          <a:stretch>
            <a:fillRect/>
          </a:stretch>
        </p:blipFill>
        <p:spPr>
          <a:xfrm>
            <a:off x="6433057" y="3115005"/>
            <a:ext cx="4993558" cy="2846570"/>
          </a:xfrm>
          <a:prstGeom prst="rect">
            <a:avLst/>
          </a:prstGeom>
        </p:spPr>
      </p:pic>
    </p:spTree>
    <p:extLst>
      <p:ext uri="{BB962C8B-B14F-4D97-AF65-F5344CB8AC3E}">
        <p14:creationId xmlns:p14="http://schemas.microsoft.com/office/powerpoint/2010/main" val="4227284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243840" y="1257463"/>
            <a:ext cx="11474027" cy="3901837"/>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Hamiltonian Circuit:</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Hamiltonian circuit in a graph G(named after the nineteenth-century Irish mathematician William Hamilton (1803–1865)) is a </a:t>
            </a:r>
            <a:r>
              <a:rPr kumimoji="0" lang="en-US" sz="2400" b="0" i="1"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closed path </a:t>
            </a: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that visits every vertex in G exactly once. (Such a closed path must be a cycle.) </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US" sz="2400" b="1" u="sng" dirty="0">
                <a:solidFill>
                  <a:prstClr val="white"/>
                </a:solidFill>
                <a:latin typeface="Arial" panose="020B0604020202020204" pitchFamily="34" charset="0"/>
                <a:cs typeface="Arial" panose="020B0604020202020204" pitchFamily="34" charset="0"/>
              </a:rPr>
              <a:t>Hamiltonian Graph:</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If G does admit a Hamiltonian circuit, then G is called a Hamiltonian graph. </a:t>
            </a:r>
          </a:p>
        </p:txBody>
      </p:sp>
      <p:sp>
        <p:nvSpPr>
          <p:cNvPr id="7" name="TextBox 6">
            <a:extLst>
              <a:ext uri="{FF2B5EF4-FFF2-40B4-BE49-F238E27FC236}">
                <a16:creationId xmlns:a16="http://schemas.microsoft.com/office/drawing/2014/main" id="{0177D582-6887-5208-DAB8-CF1B798AF94C}"/>
              </a:ext>
            </a:extLst>
          </p:cNvPr>
          <p:cNvSpPr txBox="1"/>
          <p:nvPr/>
        </p:nvSpPr>
        <p:spPr>
          <a:xfrm>
            <a:off x="474133" y="317333"/>
            <a:ext cx="1097957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300" normalizeH="0" baseline="0" noProof="0" dirty="0">
                <a:ln>
                  <a:noFill/>
                </a:ln>
                <a:solidFill>
                  <a:prstClr val="white"/>
                </a:solidFill>
                <a:effectLst/>
                <a:uLnTx/>
                <a:uFillTx/>
                <a:latin typeface="Arial Rounded MT Bold" panose="020F0704030504030204" pitchFamily="34" charset="0"/>
                <a:ea typeface="+mn-ea"/>
                <a:cs typeface="Arial" panose="020B0604020202020204" pitchFamily="34" charset="0"/>
              </a:rPr>
              <a:t>Hamiltonian Graph and circuit</a:t>
            </a:r>
            <a:endParaRPr kumimoji="0" lang="en-IN" sz="4400" b="1" i="0" u="none" strike="noStrike" kern="1200" cap="none" spc="300" normalizeH="0" baseline="0" noProof="0" dirty="0">
              <a:ln>
                <a:noFill/>
              </a:ln>
              <a:solidFill>
                <a:prstClr val="white"/>
              </a:solidFill>
              <a:effectLst/>
              <a:uLnTx/>
              <a:uFillTx/>
              <a:latin typeface="Arial Rounded MT Bold" panose="020F0704030504030204" pitchFamily="34" charset="0"/>
              <a:ea typeface="+mn-ea"/>
              <a:cs typeface="Arial" panose="020B0604020202020204" pitchFamily="34" charset="0"/>
            </a:endParaRPr>
          </a:p>
        </p:txBody>
      </p:sp>
      <p:pic>
        <p:nvPicPr>
          <p:cNvPr id="4" name="Picture 2">
            <a:extLst>
              <a:ext uri="{FF2B5EF4-FFF2-40B4-BE49-F238E27FC236}">
                <a16:creationId xmlns:a16="http://schemas.microsoft.com/office/drawing/2014/main" id="{FA57D7C4-85A7-18DD-874E-C7E3A4BFC6C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10566401" y="79602"/>
            <a:ext cx="1381759" cy="142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3194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A57D7C4-85A7-18DD-874E-C7E3A4BFC6C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10566401" y="79602"/>
            <a:ext cx="1381759" cy="14264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BDAAF71-71FB-1852-CBC5-BD97DA813565}"/>
              </a:ext>
            </a:extLst>
          </p:cNvPr>
          <p:cNvPicPr>
            <a:picLocks noChangeAspect="1"/>
          </p:cNvPicPr>
          <p:nvPr/>
        </p:nvPicPr>
        <p:blipFill>
          <a:blip r:embed="rId5">
            <a:duotone>
              <a:prstClr val="black"/>
              <a:schemeClr val="accent4">
                <a:tint val="45000"/>
                <a:satMod val="400000"/>
              </a:schemeClr>
            </a:duotone>
          </a:blip>
          <a:stretch>
            <a:fillRect/>
          </a:stretch>
        </p:blipFill>
        <p:spPr>
          <a:xfrm>
            <a:off x="1985938" y="871831"/>
            <a:ext cx="7895004" cy="5425910"/>
          </a:xfrm>
          <a:prstGeom prst="rect">
            <a:avLst/>
          </a:prstGeom>
        </p:spPr>
      </p:pic>
    </p:spTree>
    <p:extLst>
      <p:ext uri="{BB962C8B-B14F-4D97-AF65-F5344CB8AC3E}">
        <p14:creationId xmlns:p14="http://schemas.microsoft.com/office/powerpoint/2010/main" val="1127887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226906" y="1585656"/>
            <a:ext cx="11474027" cy="3901837"/>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Labelled graph:</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 graph G is called a labeled graph if its edges and/or vertices are assigned data of one kind or another. In particular, G is called a weighted graph if each edge e of G is assigned a nonnegative number w(e) called the weight or length of v.</a:t>
            </a:r>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sz="2400" dirty="0">
              <a:solidFill>
                <a:prstClr val="white"/>
              </a:solidFill>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Weighted Graph:</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If G does admit a Hamiltonian circuit, then G is called a Hamiltonian graph. </a:t>
            </a:r>
          </a:p>
        </p:txBody>
      </p:sp>
      <p:sp>
        <p:nvSpPr>
          <p:cNvPr id="7" name="TextBox 6">
            <a:extLst>
              <a:ext uri="{FF2B5EF4-FFF2-40B4-BE49-F238E27FC236}">
                <a16:creationId xmlns:a16="http://schemas.microsoft.com/office/drawing/2014/main" id="{0177D582-6887-5208-DAB8-CF1B798AF94C}"/>
              </a:ext>
            </a:extLst>
          </p:cNvPr>
          <p:cNvSpPr txBox="1"/>
          <p:nvPr/>
        </p:nvSpPr>
        <p:spPr>
          <a:xfrm>
            <a:off x="474133" y="317333"/>
            <a:ext cx="10979574"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300" normalizeH="0" baseline="0" noProof="0" dirty="0">
                <a:ln>
                  <a:noFill/>
                </a:ln>
                <a:solidFill>
                  <a:prstClr val="white"/>
                </a:solidFill>
                <a:effectLst/>
                <a:uLnTx/>
                <a:uFillTx/>
                <a:latin typeface="Arial Rounded MT Bold" panose="020F0704030504030204" pitchFamily="34" charset="0"/>
                <a:ea typeface="+mn-ea"/>
                <a:cs typeface="Arial" panose="020B0604020202020204" pitchFamily="34" charset="0"/>
              </a:rPr>
              <a:t>Labelled Graph and Weighted Graph</a:t>
            </a:r>
            <a:endParaRPr kumimoji="0" lang="en-IN" sz="4400" b="1" i="0" u="none" strike="noStrike" kern="1200" cap="none" spc="300" normalizeH="0" baseline="0" noProof="0" dirty="0">
              <a:ln>
                <a:noFill/>
              </a:ln>
              <a:solidFill>
                <a:prstClr val="white"/>
              </a:solidFill>
              <a:effectLst/>
              <a:uLnTx/>
              <a:uFillTx/>
              <a:latin typeface="Arial Rounded MT Bold" panose="020F0704030504030204" pitchFamily="34" charset="0"/>
              <a:ea typeface="+mn-ea"/>
              <a:cs typeface="Arial" panose="020B0604020202020204" pitchFamily="34" charset="0"/>
            </a:endParaRPr>
          </a:p>
        </p:txBody>
      </p:sp>
      <p:pic>
        <p:nvPicPr>
          <p:cNvPr id="4" name="Picture 2">
            <a:extLst>
              <a:ext uri="{FF2B5EF4-FFF2-40B4-BE49-F238E27FC236}">
                <a16:creationId xmlns:a16="http://schemas.microsoft.com/office/drawing/2014/main" id="{FA57D7C4-85A7-18DD-874E-C7E3A4BFC6C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583" t="11655" r="13257" b="12692"/>
          <a:stretch/>
        </p:blipFill>
        <p:spPr bwMode="auto">
          <a:xfrm>
            <a:off x="10566401" y="79602"/>
            <a:ext cx="1381759" cy="142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454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map of a city&#10;&#10;Description automatically generated with low confidence">
            <a:extLst>
              <a:ext uri="{FF2B5EF4-FFF2-40B4-BE49-F238E27FC236}">
                <a16:creationId xmlns:a16="http://schemas.microsoft.com/office/drawing/2014/main" id="{840D1720-1498-3B97-1741-B524B32062B3}"/>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b="1037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B68D323-AFE4-07AA-8B12-6230BD841546}"/>
              </a:ext>
            </a:extLst>
          </p:cNvPr>
          <p:cNvPicPr>
            <a:picLocks noChangeAspect="1"/>
          </p:cNvPicPr>
          <p:nvPr/>
        </p:nvPicPr>
        <p:blipFill rotWithShape="1">
          <a:blip r:embed="rId3">
            <a:duotone>
              <a:prstClr val="black"/>
              <a:schemeClr val="accent5">
                <a:tint val="45000"/>
                <a:satMod val="400000"/>
              </a:schemeClr>
            </a:duotone>
          </a:blip>
          <a:srcRect l="10419" r="11001"/>
          <a:stretch/>
        </p:blipFill>
        <p:spPr>
          <a:xfrm>
            <a:off x="1767840" y="1980068"/>
            <a:ext cx="9144000" cy="2897864"/>
          </a:xfrm>
          <a:prstGeom prst="rect">
            <a:avLst/>
          </a:prstGeom>
        </p:spPr>
      </p:pic>
    </p:spTree>
    <p:extLst>
      <p:ext uri="{BB962C8B-B14F-4D97-AF65-F5344CB8AC3E}">
        <p14:creationId xmlns:p14="http://schemas.microsoft.com/office/powerpoint/2010/main" val="3375929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651E70-990C-B545-7EB1-3EA38D9590A2}"/>
              </a:ext>
            </a:extLst>
          </p:cNvPr>
          <p:cNvSpPr txBox="1"/>
          <p:nvPr/>
        </p:nvSpPr>
        <p:spPr>
          <a:xfrm>
            <a:off x="261257" y="136884"/>
            <a:ext cx="11691257" cy="6175473"/>
          </a:xfrm>
          <a:prstGeom prst="rect">
            <a:avLst/>
          </a:prstGeom>
          <a:noFill/>
        </p:spPr>
        <p:txBody>
          <a:bodyPr wrap="square">
            <a:spAutoFit/>
          </a:bodyPr>
          <a:lstStyle/>
          <a:p>
            <a:pPr algn="ctr">
              <a:lnSpc>
                <a:spcPct val="150000"/>
              </a:lnSpc>
            </a:pPr>
            <a:r>
              <a:rPr lang="en-IN" sz="2800" b="1" u="sng" dirty="0">
                <a:solidFill>
                  <a:schemeClr val="bg1"/>
                </a:solidFill>
                <a:latin typeface="Arial" panose="020B0604020202020204" pitchFamily="34" charset="0"/>
                <a:cs typeface="Arial" panose="020B0604020202020204" pitchFamily="34" charset="0"/>
              </a:rPr>
              <a:t>Syllabus:</a:t>
            </a:r>
          </a:p>
          <a:p>
            <a:pPr>
              <a:lnSpc>
                <a:spcPct val="150000"/>
              </a:lnSpc>
            </a:pPr>
            <a:endParaRPr lang="en-IN" dirty="0">
              <a:solidFill>
                <a:schemeClr val="bg1"/>
              </a:solidFill>
              <a:latin typeface="Arial" panose="020B0604020202020204" pitchFamily="34" charset="0"/>
              <a:cs typeface="Arial" panose="020B0604020202020204" pitchFamily="34" charset="0"/>
            </a:endParaRPr>
          </a:p>
          <a:p>
            <a:pPr algn="just">
              <a:lnSpc>
                <a:spcPct val="150000"/>
              </a:lnSpc>
              <a:tabLst>
                <a:tab pos="3497263" algn="l"/>
              </a:tabLst>
            </a:pPr>
            <a:r>
              <a:rPr lang="en-IN" sz="2000" b="1" u="sng" dirty="0">
                <a:solidFill>
                  <a:schemeClr val="bg1"/>
                </a:solidFill>
                <a:latin typeface="Arial" panose="020B0604020202020204" pitchFamily="34" charset="0"/>
                <a:cs typeface="Arial" panose="020B0604020202020204" pitchFamily="34" charset="0"/>
              </a:rPr>
              <a:t>Unit-I Fundamental Concepts: </a:t>
            </a:r>
          </a:p>
          <a:p>
            <a:pPr algn="just">
              <a:lnSpc>
                <a:spcPct val="150000"/>
              </a:lnSpc>
              <a:tabLst>
                <a:tab pos="3497263" algn="l"/>
              </a:tabLst>
            </a:pPr>
            <a:r>
              <a:rPr lang="en-IN" sz="2000" dirty="0">
                <a:solidFill>
                  <a:schemeClr val="bg1"/>
                </a:solidFill>
                <a:latin typeface="Arial" panose="020B0604020202020204" pitchFamily="34" charset="0"/>
                <a:cs typeface="Arial" panose="020B0604020202020204" pitchFamily="34" charset="0"/>
              </a:rPr>
              <a:t>Definitions, examples of problems in graph theory, adjacency and incidence matrices, isomorphisms, paths, walks, cycles, components, cut-edges, cut-vertices, bipartite graphs, </a:t>
            </a:r>
            <a:r>
              <a:rPr lang="en-IN" sz="2000" dirty="0" err="1">
                <a:solidFill>
                  <a:schemeClr val="bg1"/>
                </a:solidFill>
                <a:latin typeface="Arial" panose="020B0604020202020204" pitchFamily="34" charset="0"/>
                <a:cs typeface="Arial" panose="020B0604020202020204" pitchFamily="34" charset="0"/>
              </a:rPr>
              <a:t>eulerian</a:t>
            </a:r>
            <a:r>
              <a:rPr lang="en-IN" sz="2000" dirty="0">
                <a:solidFill>
                  <a:schemeClr val="bg1"/>
                </a:solidFill>
                <a:latin typeface="Arial" panose="020B0604020202020204" pitchFamily="34" charset="0"/>
                <a:cs typeface="Arial" panose="020B0604020202020204" pitchFamily="34" charset="0"/>
              </a:rPr>
              <a:t> graphs, vertex degrees, reconstruction conjecture, extremal problems, degree sequences, directed graphs, de Bruijn cycles, Orientations and tournaments.</a:t>
            </a:r>
          </a:p>
          <a:p>
            <a:pPr algn="just">
              <a:lnSpc>
                <a:spcPct val="150000"/>
              </a:lnSpc>
              <a:tabLst>
                <a:tab pos="3497263" algn="l"/>
              </a:tabLst>
            </a:pPr>
            <a:endParaRPr lang="en-IN" sz="2000" dirty="0">
              <a:solidFill>
                <a:schemeClr val="bg1"/>
              </a:solidFill>
              <a:latin typeface="Arial" panose="020B0604020202020204" pitchFamily="34" charset="0"/>
              <a:cs typeface="Arial" panose="020B0604020202020204" pitchFamily="34" charset="0"/>
            </a:endParaRPr>
          </a:p>
          <a:p>
            <a:pPr algn="just">
              <a:lnSpc>
                <a:spcPct val="150000"/>
              </a:lnSpc>
              <a:tabLst>
                <a:tab pos="3497263" algn="l"/>
              </a:tabLst>
            </a:pPr>
            <a:r>
              <a:rPr lang="en-IN" sz="2000" b="1" u="sng" dirty="0">
                <a:solidFill>
                  <a:schemeClr val="bg1"/>
                </a:solidFill>
                <a:latin typeface="Arial" panose="020B0604020202020204" pitchFamily="34" charset="0"/>
                <a:cs typeface="Arial" panose="020B0604020202020204" pitchFamily="34" charset="0"/>
              </a:rPr>
              <a:t>Unit-II Trees:</a:t>
            </a:r>
          </a:p>
          <a:p>
            <a:pPr algn="just">
              <a:lnSpc>
                <a:spcPct val="150000"/>
              </a:lnSpc>
              <a:tabLst>
                <a:tab pos="3497263" algn="l"/>
              </a:tabLst>
            </a:pPr>
            <a:r>
              <a:rPr lang="en-IN" sz="2000" dirty="0">
                <a:solidFill>
                  <a:schemeClr val="bg1"/>
                </a:solidFill>
                <a:latin typeface="Arial" panose="020B0604020202020204" pitchFamily="34" charset="0"/>
                <a:cs typeface="Arial" panose="020B0604020202020204" pitchFamily="34" charset="0"/>
              </a:rPr>
              <a:t> Trees and forests, characterizations of trees, spanning trees, radius and diameter, enumeration of trees, Cayley’s formula, </a:t>
            </a:r>
            <a:r>
              <a:rPr lang="en-IN" sz="2000" dirty="0" err="1">
                <a:solidFill>
                  <a:schemeClr val="bg1"/>
                </a:solidFill>
                <a:latin typeface="Arial" panose="020B0604020202020204" pitchFamily="34" charset="0"/>
                <a:cs typeface="Arial" panose="020B0604020202020204" pitchFamily="34" charset="0"/>
              </a:rPr>
              <a:t>Prüfer</a:t>
            </a:r>
            <a:r>
              <a:rPr lang="en-IN" sz="2000" dirty="0">
                <a:solidFill>
                  <a:schemeClr val="bg1"/>
                </a:solidFill>
                <a:latin typeface="Arial" panose="020B0604020202020204" pitchFamily="34" charset="0"/>
                <a:cs typeface="Arial" panose="020B0604020202020204" pitchFamily="34" charset="0"/>
              </a:rPr>
              <a:t> code, counting spanning trees, deletion-contraction, the matrix tree theorem, graceful labelling, minimum spanning trees (Kruskal’s algorithm), shortest paths (Dijkstra’s algorithm).</a:t>
            </a:r>
          </a:p>
        </p:txBody>
      </p:sp>
    </p:spTree>
    <p:extLst>
      <p:ext uri="{BB962C8B-B14F-4D97-AF65-F5344CB8AC3E}">
        <p14:creationId xmlns:p14="http://schemas.microsoft.com/office/powerpoint/2010/main" val="250094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226906" y="1585656"/>
            <a:ext cx="11474027" cy="223984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Complete graph:</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 graph G is said to be complete if every vertex in G is connected to every other vertex in G. Thus a complete graph G must be connected. The complete graph with n vertices is denoted by K</a:t>
            </a:r>
            <a:r>
              <a:rPr kumimoji="0" lang="en-US" sz="2400" b="0" i="0" u="none" strike="noStrike" kern="1200" cap="none" spc="0" normalizeH="0" baseline="-25000" noProof="0" dirty="0">
                <a:ln>
                  <a:noFill/>
                </a:ln>
                <a:solidFill>
                  <a:prstClr val="white"/>
                </a:solidFill>
                <a:effectLst/>
                <a:uLnTx/>
                <a:uFillTx/>
                <a:latin typeface="Arial" panose="020B0604020202020204" pitchFamily="34" charset="0"/>
                <a:ea typeface="+mn-ea"/>
                <a:cs typeface="Arial" panose="020B0604020202020204" pitchFamily="34" charset="0"/>
              </a:rPr>
              <a:t>n</a:t>
            </a: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p:txBody>
      </p:sp>
      <p:sp>
        <p:nvSpPr>
          <p:cNvPr id="7" name="TextBox 6">
            <a:extLst>
              <a:ext uri="{FF2B5EF4-FFF2-40B4-BE49-F238E27FC236}">
                <a16:creationId xmlns:a16="http://schemas.microsoft.com/office/drawing/2014/main" id="{0177D582-6887-5208-DAB8-CF1B798AF94C}"/>
              </a:ext>
            </a:extLst>
          </p:cNvPr>
          <p:cNvSpPr txBox="1"/>
          <p:nvPr/>
        </p:nvSpPr>
        <p:spPr>
          <a:xfrm>
            <a:off x="474133" y="317333"/>
            <a:ext cx="10979574"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300" normalizeH="0" baseline="0" noProof="0" dirty="0">
                <a:ln>
                  <a:noFill/>
                </a:ln>
                <a:solidFill>
                  <a:prstClr val="white"/>
                </a:solidFill>
                <a:effectLst/>
                <a:uLnTx/>
                <a:uFillTx/>
                <a:latin typeface="Arial Rounded MT Bold" panose="020F0704030504030204" pitchFamily="34" charset="0"/>
                <a:ea typeface="+mn-ea"/>
                <a:cs typeface="Arial" panose="020B0604020202020204" pitchFamily="34" charset="0"/>
              </a:rPr>
              <a:t>Complete, Regular and Bipartite graph</a:t>
            </a:r>
            <a:endParaRPr kumimoji="0" lang="en-IN" sz="4400" b="1" i="0" u="none" strike="noStrike" kern="1200" cap="none" spc="300" normalizeH="0" baseline="0" noProof="0" dirty="0">
              <a:ln>
                <a:noFill/>
              </a:ln>
              <a:solidFill>
                <a:prstClr val="white"/>
              </a:solidFill>
              <a:effectLst/>
              <a:uLnTx/>
              <a:uFillTx/>
              <a:latin typeface="Arial Rounded MT Bold" panose="020F0704030504030204" pitchFamily="34" charset="0"/>
              <a:ea typeface="+mn-ea"/>
              <a:cs typeface="Arial" panose="020B0604020202020204" pitchFamily="34" charset="0"/>
            </a:endParaRPr>
          </a:p>
        </p:txBody>
      </p:sp>
    </p:spTree>
    <p:extLst>
      <p:ext uri="{BB962C8B-B14F-4D97-AF65-F5344CB8AC3E}">
        <p14:creationId xmlns:p14="http://schemas.microsoft.com/office/powerpoint/2010/main" val="3951253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596880D-5DC5-A442-B96E-628C4487313F}"/>
              </a:ext>
            </a:extLst>
          </p:cNvPr>
          <p:cNvPicPr>
            <a:picLocks noChangeAspect="1"/>
          </p:cNvPicPr>
          <p:nvPr/>
        </p:nvPicPr>
        <p:blipFill rotWithShape="1">
          <a:blip r:embed="rId3"/>
          <a:srcRect l="7389" t="8012" r="8112" b="4724"/>
          <a:stretch/>
        </p:blipFill>
        <p:spPr>
          <a:xfrm>
            <a:off x="1056641" y="1472353"/>
            <a:ext cx="9970045" cy="3913293"/>
          </a:xfrm>
          <a:prstGeom prst="rect">
            <a:avLst/>
          </a:prstGeom>
        </p:spPr>
      </p:pic>
    </p:spTree>
    <p:extLst>
      <p:ext uri="{BB962C8B-B14F-4D97-AF65-F5344CB8AC3E}">
        <p14:creationId xmlns:p14="http://schemas.microsoft.com/office/powerpoint/2010/main" val="13045047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8986" y="657709"/>
            <a:ext cx="11474027" cy="1685846"/>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Regular graph:</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 graph G is regular of degree k or k-regular if every vertex has degree k. In other words, a graph is regular if every vertex has the same degree.</a:t>
            </a:r>
          </a:p>
        </p:txBody>
      </p:sp>
      <p:pic>
        <p:nvPicPr>
          <p:cNvPr id="5" name="Picture 4">
            <a:extLst>
              <a:ext uri="{FF2B5EF4-FFF2-40B4-BE49-F238E27FC236}">
                <a16:creationId xmlns:a16="http://schemas.microsoft.com/office/drawing/2014/main" id="{21D15A2C-E75A-F78E-8FAE-8406C3E432D3}"/>
              </a:ext>
            </a:extLst>
          </p:cNvPr>
          <p:cNvPicPr>
            <a:picLocks noChangeAspect="1"/>
          </p:cNvPicPr>
          <p:nvPr/>
        </p:nvPicPr>
        <p:blipFill>
          <a:blip r:embed="rId3"/>
          <a:stretch>
            <a:fillRect/>
          </a:stretch>
        </p:blipFill>
        <p:spPr>
          <a:xfrm>
            <a:off x="575732" y="3270939"/>
            <a:ext cx="11040533" cy="2780339"/>
          </a:xfrm>
          <a:prstGeom prst="rect">
            <a:avLst/>
          </a:prstGeom>
        </p:spPr>
      </p:pic>
    </p:spTree>
    <p:extLst>
      <p:ext uri="{BB962C8B-B14F-4D97-AF65-F5344CB8AC3E}">
        <p14:creationId xmlns:p14="http://schemas.microsoft.com/office/powerpoint/2010/main" val="3268265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CC00297-06D3-8A7B-6DBB-8D4A32392E35}"/>
              </a:ext>
            </a:extLst>
          </p:cNvPr>
          <p:cNvPicPr>
            <a:picLocks noChangeAspect="1"/>
          </p:cNvPicPr>
          <p:nvPr/>
        </p:nvPicPr>
        <p:blipFill>
          <a:blip r:embed="rId3"/>
          <a:stretch>
            <a:fillRect/>
          </a:stretch>
        </p:blipFill>
        <p:spPr>
          <a:xfrm>
            <a:off x="3091702" y="851581"/>
            <a:ext cx="5903285" cy="5003394"/>
          </a:xfrm>
          <a:prstGeom prst="rect">
            <a:avLst/>
          </a:prstGeom>
        </p:spPr>
      </p:pic>
    </p:spTree>
    <p:extLst>
      <p:ext uri="{BB962C8B-B14F-4D97-AF65-F5344CB8AC3E}">
        <p14:creationId xmlns:p14="http://schemas.microsoft.com/office/powerpoint/2010/main" val="42084782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8986" y="657709"/>
            <a:ext cx="11474027" cy="500983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Bipartite Graph:</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 graph G is said to be bipartite if its vertices V can be partitioned into two subsets M and N such that each edge of G connects a vertex of M to a vertex of N. </a:t>
            </a:r>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sz="2400" dirty="0">
              <a:solidFill>
                <a:prstClr val="white"/>
              </a:solidFill>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Complete bipartite Graph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By a complete bipartite graph, we mean that each vertex of M is connected to each vertex of N; this graph is denoted by </a:t>
            </a:r>
            <a:r>
              <a:rPr kumimoji="0" lang="en-US"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Km,n</a:t>
            </a: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where m is the number of vertices in M and n is the number of vertices in N, and, for standardization, we will assume</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m ≤ n.</a:t>
            </a:r>
          </a:p>
        </p:txBody>
      </p:sp>
    </p:spTree>
    <p:extLst>
      <p:ext uri="{BB962C8B-B14F-4D97-AF65-F5344CB8AC3E}">
        <p14:creationId xmlns:p14="http://schemas.microsoft.com/office/powerpoint/2010/main" val="275149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2C2421E-F56A-1C06-2213-3DF2370F6A7E}"/>
              </a:ext>
            </a:extLst>
          </p:cNvPr>
          <p:cNvPicPr>
            <a:picLocks noChangeAspect="1"/>
          </p:cNvPicPr>
          <p:nvPr/>
        </p:nvPicPr>
        <p:blipFill rotWithShape="1">
          <a:blip r:embed="rId3"/>
          <a:srcRect l="11670" t="11266" r="6006"/>
          <a:stretch/>
        </p:blipFill>
        <p:spPr>
          <a:xfrm>
            <a:off x="1767840" y="1302173"/>
            <a:ext cx="8791787" cy="4253654"/>
          </a:xfrm>
          <a:prstGeom prst="rect">
            <a:avLst/>
          </a:prstGeom>
        </p:spPr>
      </p:pic>
    </p:spTree>
    <p:extLst>
      <p:ext uri="{BB962C8B-B14F-4D97-AF65-F5344CB8AC3E}">
        <p14:creationId xmlns:p14="http://schemas.microsoft.com/office/powerpoint/2010/main" val="1977118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409228" y="1024473"/>
            <a:ext cx="11474027" cy="5367816"/>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800" b="1"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Multiple edges:</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Edges having same pair of endpoints</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1"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800" b="1"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Clique:</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 clique in a  graph G is a set of pairwise adjacent vertices.</a:t>
            </a:r>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b="1" u="sng" dirty="0">
              <a:solidFill>
                <a:prstClr val="white"/>
              </a:solidFill>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US" sz="2800" b="1" u="sng" dirty="0">
                <a:solidFill>
                  <a:prstClr val="white"/>
                </a:solidFill>
                <a:latin typeface="Arial" panose="020B0604020202020204" pitchFamily="34" charset="0"/>
                <a:cs typeface="Arial" panose="020B0604020202020204" pitchFamily="34" charset="0"/>
              </a:rPr>
              <a:t>Independent set:</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800" i="0"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An independent set(or stable set) in a graph is a set of pairwise non-adjacent vertices.</a:t>
            </a:r>
          </a:p>
        </p:txBody>
      </p:sp>
      <p:sp>
        <p:nvSpPr>
          <p:cNvPr id="4" name="TextBox 3">
            <a:extLst>
              <a:ext uri="{FF2B5EF4-FFF2-40B4-BE49-F238E27FC236}">
                <a16:creationId xmlns:a16="http://schemas.microsoft.com/office/drawing/2014/main" id="{CAEAE58C-4464-74AC-0478-B9B955EFB3C4}"/>
              </a:ext>
            </a:extLst>
          </p:cNvPr>
          <p:cNvSpPr txBox="1"/>
          <p:nvPr/>
        </p:nvSpPr>
        <p:spPr>
          <a:xfrm>
            <a:off x="474133" y="317333"/>
            <a:ext cx="1097957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300" normalizeH="0" baseline="0" noProof="0" dirty="0">
                <a:ln>
                  <a:noFill/>
                </a:ln>
                <a:solidFill>
                  <a:prstClr val="white"/>
                </a:solidFill>
                <a:effectLst/>
                <a:uLnTx/>
                <a:uFillTx/>
                <a:latin typeface="Arial Rounded MT Bold" panose="020F0704030504030204" pitchFamily="34" charset="0"/>
                <a:ea typeface="+mn-ea"/>
                <a:cs typeface="Arial" panose="020B0604020202020204" pitchFamily="34" charset="0"/>
              </a:rPr>
              <a:t>Complement of a Graph</a:t>
            </a:r>
            <a:endParaRPr kumimoji="0" lang="en-IN" sz="4400" b="1" i="0" u="none" strike="noStrike" kern="1200" cap="none" spc="300" normalizeH="0" baseline="0" noProof="0" dirty="0">
              <a:ln>
                <a:noFill/>
              </a:ln>
              <a:solidFill>
                <a:prstClr val="white"/>
              </a:solidFill>
              <a:effectLst/>
              <a:uLnTx/>
              <a:uFillTx/>
              <a:latin typeface="Arial Rounded MT Bold" panose="020F0704030504030204" pitchFamily="34" charset="0"/>
              <a:ea typeface="+mn-ea"/>
              <a:cs typeface="Arial" panose="020B0604020202020204" pitchFamily="34" charset="0"/>
            </a:endParaRPr>
          </a:p>
        </p:txBody>
      </p:sp>
    </p:spTree>
    <p:extLst>
      <p:ext uri="{BB962C8B-B14F-4D97-AF65-F5344CB8AC3E}">
        <p14:creationId xmlns:p14="http://schemas.microsoft.com/office/powerpoint/2010/main" val="35018931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8986" y="657709"/>
            <a:ext cx="11474027" cy="5102166"/>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800" b="1" i="0" u="sng"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Complement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Complement G’(V’,E’) of a Graph G(V,E) is a simple graph with vertex set V’= V and edge set E’(G’) defined by </a:t>
            </a:r>
            <a:r>
              <a:rPr kumimoji="0" lang="en-US" sz="2800" b="0"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uv</a:t>
            </a:r>
            <a:r>
              <a:rPr kumimoji="0" lang="en-US" sz="2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lang="en-US" sz="2800" dirty="0">
                <a:solidFill>
                  <a:prstClr val="white"/>
                </a:solidFill>
                <a:latin typeface="Arial" panose="020B0604020202020204" pitchFamily="34" charset="0"/>
                <a:cs typeface="Arial" panose="020B0604020202020204" pitchFamily="34" charset="0"/>
              </a:rPr>
              <a:t>€ E’(G’) if and only if </a:t>
            </a:r>
            <a:r>
              <a:rPr lang="en-US" sz="2800" dirty="0" err="1">
                <a:solidFill>
                  <a:prstClr val="white"/>
                </a:solidFill>
                <a:latin typeface="Arial" panose="020B0604020202020204" pitchFamily="34" charset="0"/>
                <a:cs typeface="Arial" panose="020B0604020202020204" pitchFamily="34" charset="0"/>
              </a:rPr>
              <a:t>uv</a:t>
            </a:r>
            <a:r>
              <a:rPr lang="en-US" sz="2800" dirty="0">
                <a:solidFill>
                  <a:prstClr val="white"/>
                </a:solidFill>
                <a:latin typeface="Arial" panose="020B0604020202020204" pitchFamily="34" charset="0"/>
                <a:cs typeface="Arial" panose="020B0604020202020204" pitchFamily="34" charset="0"/>
              </a:rPr>
              <a:t> </a:t>
            </a:r>
            <a:r>
              <a:rPr lang="en-US" sz="2800" strike="dblStrike" dirty="0">
                <a:solidFill>
                  <a:prstClr val="white"/>
                </a:solidFill>
                <a:latin typeface="Arial" panose="020B0604020202020204" pitchFamily="34" charset="0"/>
                <a:cs typeface="Arial" panose="020B0604020202020204" pitchFamily="34" charset="0"/>
              </a:rPr>
              <a:t>€ </a:t>
            </a:r>
            <a:r>
              <a:rPr lang="en-US" sz="2800" dirty="0">
                <a:solidFill>
                  <a:prstClr val="white"/>
                </a:solidFill>
                <a:latin typeface="Arial" panose="020B0604020202020204" pitchFamily="34" charset="0"/>
                <a:cs typeface="Arial" panose="020B0604020202020204" pitchFamily="34" charset="0"/>
              </a:rPr>
              <a:t>E(G)</a:t>
            </a:r>
            <a:endParaRPr lang="en-US" sz="2800" strike="dblStrike" dirty="0">
              <a:solidFill>
                <a:prstClr val="white"/>
              </a:solidFill>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2800" b="1" i="0" u="sng"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800" b="1" i="0" u="sng"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Null Graph:</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 graph with no vertex is called a null graph.</a:t>
            </a:r>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sz="2400" b="1" u="sng" dirty="0">
              <a:solidFill>
                <a:prstClr val="white"/>
              </a:solidFill>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69E7F093-E6B6-46F7-A528-7F407DD27458}"/>
                  </a:ext>
                </a:extLst>
              </p14:cNvPr>
              <p14:cNvContentPartPr/>
              <p14:nvPr/>
            </p14:nvContentPartPr>
            <p14:xfrm>
              <a:off x="11599610" y="2057618"/>
              <a:ext cx="214560" cy="562680"/>
            </p14:xfrm>
          </p:contentPart>
        </mc:Choice>
        <mc:Fallback>
          <p:pic>
            <p:nvPicPr>
              <p:cNvPr id="4" name="Ink 3">
                <a:extLst>
                  <a:ext uri="{FF2B5EF4-FFF2-40B4-BE49-F238E27FC236}">
                    <a16:creationId xmlns:a16="http://schemas.microsoft.com/office/drawing/2014/main" id="{69E7F093-E6B6-46F7-A528-7F407DD27458}"/>
                  </a:ext>
                </a:extLst>
              </p:cNvPr>
              <p:cNvPicPr/>
              <p:nvPr/>
            </p:nvPicPr>
            <p:blipFill>
              <a:blip r:embed="rId4"/>
              <a:stretch>
                <a:fillRect/>
              </a:stretch>
            </p:blipFill>
            <p:spPr>
              <a:xfrm>
                <a:off x="11590970" y="2048978"/>
                <a:ext cx="232200" cy="580320"/>
              </a:xfrm>
              <a:prstGeom prst="rect">
                <a:avLst/>
              </a:prstGeom>
            </p:spPr>
          </p:pic>
        </mc:Fallback>
      </mc:AlternateContent>
    </p:spTree>
    <p:extLst>
      <p:ext uri="{BB962C8B-B14F-4D97-AF65-F5344CB8AC3E}">
        <p14:creationId xmlns:p14="http://schemas.microsoft.com/office/powerpoint/2010/main" val="29824478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C5184E6-2804-5386-437D-C83C870B9F4B}"/>
              </a:ext>
            </a:extLst>
          </p:cNvPr>
          <p:cNvPicPr>
            <a:picLocks noChangeAspect="1"/>
          </p:cNvPicPr>
          <p:nvPr/>
        </p:nvPicPr>
        <p:blipFill rotWithShape="1">
          <a:blip r:embed="rId3"/>
          <a:srcRect l="60233"/>
          <a:stretch/>
        </p:blipFill>
        <p:spPr>
          <a:xfrm>
            <a:off x="874203" y="1365350"/>
            <a:ext cx="4295459" cy="4929942"/>
          </a:xfrm>
          <a:prstGeom prst="rect">
            <a:avLst/>
          </a:prstGeom>
        </p:spPr>
      </p:pic>
      <p:pic>
        <p:nvPicPr>
          <p:cNvPr id="5" name="Picture 4">
            <a:extLst>
              <a:ext uri="{FF2B5EF4-FFF2-40B4-BE49-F238E27FC236}">
                <a16:creationId xmlns:a16="http://schemas.microsoft.com/office/drawing/2014/main" id="{CED4E31F-B7D9-EAB4-A80B-5D94FE8052EE}"/>
              </a:ext>
            </a:extLst>
          </p:cNvPr>
          <p:cNvPicPr>
            <a:picLocks noChangeAspect="1"/>
          </p:cNvPicPr>
          <p:nvPr/>
        </p:nvPicPr>
        <p:blipFill rotWithShape="1">
          <a:blip r:embed="rId3"/>
          <a:srcRect l="14388" r="50180"/>
          <a:stretch/>
        </p:blipFill>
        <p:spPr>
          <a:xfrm>
            <a:off x="6873070" y="1365351"/>
            <a:ext cx="4295458" cy="4929941"/>
          </a:xfrm>
          <a:prstGeom prst="rect">
            <a:avLst/>
          </a:prstGeom>
        </p:spPr>
      </p:pic>
    </p:spTree>
    <p:extLst>
      <p:ext uri="{BB962C8B-B14F-4D97-AF65-F5344CB8AC3E}">
        <p14:creationId xmlns:p14="http://schemas.microsoft.com/office/powerpoint/2010/main" val="379362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409228" y="1441481"/>
            <a:ext cx="11474027" cy="5102166"/>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2800" b="1" u="sng" dirty="0">
                <a:solidFill>
                  <a:prstClr val="white"/>
                </a:solidFill>
                <a:latin typeface="Arial" panose="020B0604020202020204" pitchFamily="34" charset="0"/>
                <a:cs typeface="Arial" panose="020B0604020202020204" pitchFamily="34" charset="0"/>
              </a:rPr>
              <a:t>Planar Graphs:</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800" i="0"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 graph or multigraph which can be drawn in a plane so that its edges do not cross is said to be a planar Graph</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2800" b="1" i="0" u="sng"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800" b="1" i="0" u="sng"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Map:</a:t>
            </a:r>
          </a:p>
          <a:p>
            <a:pPr marL="0" marR="0" lvl="0" indent="0" algn="just" defTabSz="914400" rtl="0" eaLnBrk="1" fontAlgn="auto" latinLnBrk="0" hangingPunct="1">
              <a:lnSpc>
                <a:spcPct val="150000"/>
              </a:lnSpc>
              <a:spcBef>
                <a:spcPts val="0"/>
              </a:spcBef>
              <a:spcAft>
                <a:spcPts val="0"/>
              </a:spcAft>
              <a:buClrTx/>
              <a:buSzTx/>
              <a:buFontTx/>
              <a:buNone/>
              <a:tabLst/>
              <a:defRPr/>
            </a:pPr>
            <a:r>
              <a:rPr lang="en-US" sz="2800" dirty="0">
                <a:solidFill>
                  <a:prstClr val="white"/>
                </a:solidFill>
                <a:latin typeface="Arial" panose="020B0604020202020204" pitchFamily="34" charset="0"/>
                <a:cs typeface="Arial" panose="020B0604020202020204" pitchFamily="34" charset="0"/>
              </a:rPr>
              <a:t>A particular planar representation of a finite planar multigraph is called a map</a:t>
            </a:r>
            <a:endParaRPr kumimoji="0" lang="en-US" sz="2800" i="0"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sz="2400" b="1" u="sng" dirty="0">
              <a:solidFill>
                <a:prstClr val="white"/>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5D5036D-9804-4C3C-1AB9-DD7A5ED7F329}"/>
              </a:ext>
            </a:extLst>
          </p:cNvPr>
          <p:cNvSpPr txBox="1"/>
          <p:nvPr/>
        </p:nvSpPr>
        <p:spPr>
          <a:xfrm>
            <a:off x="474133" y="317333"/>
            <a:ext cx="1097957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300" normalizeH="0" baseline="0" noProof="0" dirty="0">
                <a:ln>
                  <a:noFill/>
                </a:ln>
                <a:solidFill>
                  <a:prstClr val="white"/>
                </a:solidFill>
                <a:effectLst/>
                <a:uLnTx/>
                <a:uFillTx/>
                <a:latin typeface="Arial Rounded MT Bold" panose="020F0704030504030204" pitchFamily="34" charset="0"/>
                <a:ea typeface="+mn-ea"/>
                <a:cs typeface="Arial" panose="020B0604020202020204" pitchFamily="34" charset="0"/>
              </a:rPr>
              <a:t>Planar Graphs</a:t>
            </a:r>
            <a:endParaRPr kumimoji="0" lang="en-IN" sz="4400" b="1" i="0" u="none" strike="noStrike" kern="1200" cap="none" spc="300" normalizeH="0" baseline="0" noProof="0" dirty="0">
              <a:ln>
                <a:noFill/>
              </a:ln>
              <a:solidFill>
                <a:prstClr val="white"/>
              </a:solidFill>
              <a:effectLst/>
              <a:uLnTx/>
              <a:uFillTx/>
              <a:latin typeface="Arial Rounded MT Bold" panose="020F0704030504030204" pitchFamily="34" charset="0"/>
              <a:ea typeface="+mn-ea"/>
              <a:cs typeface="Arial" panose="020B0604020202020204" pitchFamily="34" charset="0"/>
            </a:endParaRPr>
          </a:p>
        </p:txBody>
      </p:sp>
    </p:spTree>
    <p:extLst>
      <p:ext uri="{BB962C8B-B14F-4D97-AF65-F5344CB8AC3E}">
        <p14:creationId xmlns:p14="http://schemas.microsoft.com/office/powerpoint/2010/main" val="2891454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651E70-990C-B545-7EB1-3EA38D9590A2}"/>
              </a:ext>
            </a:extLst>
          </p:cNvPr>
          <p:cNvSpPr txBox="1"/>
          <p:nvPr/>
        </p:nvSpPr>
        <p:spPr>
          <a:xfrm>
            <a:off x="367811" y="247416"/>
            <a:ext cx="11456377" cy="5067477"/>
          </a:xfrm>
          <a:prstGeom prst="rect">
            <a:avLst/>
          </a:prstGeom>
          <a:noFill/>
        </p:spPr>
        <p:txBody>
          <a:bodyPr wrap="square">
            <a:spAutoFit/>
          </a:bodyPr>
          <a:lstStyle/>
          <a:p>
            <a:pPr>
              <a:lnSpc>
                <a:spcPct val="150000"/>
              </a:lnSpc>
            </a:pPr>
            <a:endParaRPr lang="en-IN" dirty="0">
              <a:solidFill>
                <a:schemeClr val="bg1"/>
              </a:solidFill>
              <a:latin typeface="Arial" panose="020B0604020202020204" pitchFamily="34" charset="0"/>
              <a:cs typeface="Arial" panose="020B0604020202020204" pitchFamily="34" charset="0"/>
            </a:endParaRPr>
          </a:p>
          <a:p>
            <a:pPr algn="just">
              <a:lnSpc>
                <a:spcPct val="150000"/>
              </a:lnSpc>
            </a:pPr>
            <a:endParaRPr lang="en-IN" sz="2000" b="1" u="sng" dirty="0">
              <a:solidFill>
                <a:schemeClr val="bg1"/>
              </a:solidFill>
              <a:latin typeface="Arial" panose="020B0604020202020204" pitchFamily="34" charset="0"/>
              <a:cs typeface="Arial" panose="020B0604020202020204" pitchFamily="34" charset="0"/>
            </a:endParaRPr>
          </a:p>
          <a:p>
            <a:pPr algn="just">
              <a:lnSpc>
                <a:spcPct val="150000"/>
              </a:lnSpc>
            </a:pPr>
            <a:r>
              <a:rPr lang="en-IN" sz="2000" b="1" u="sng" dirty="0">
                <a:solidFill>
                  <a:schemeClr val="bg1"/>
                </a:solidFill>
                <a:latin typeface="Arial" panose="020B0604020202020204" pitchFamily="34" charset="0"/>
                <a:cs typeface="Arial" panose="020B0604020202020204" pitchFamily="34" charset="0"/>
              </a:rPr>
              <a:t>Unit-III Matching and Covers: </a:t>
            </a:r>
          </a:p>
          <a:p>
            <a:pPr algn="just">
              <a:lnSpc>
                <a:spcPct val="150000"/>
              </a:lnSpc>
            </a:pPr>
            <a:r>
              <a:rPr lang="en-IN" sz="2000" dirty="0">
                <a:solidFill>
                  <a:schemeClr val="bg1"/>
                </a:solidFill>
                <a:latin typeface="Arial" panose="020B0604020202020204" pitchFamily="34" charset="0"/>
                <a:cs typeface="Arial" panose="020B0604020202020204" pitchFamily="34" charset="0"/>
              </a:rPr>
              <a:t>Matchings, maximal and maximum matchings, M-augmenting paths, Hall's theorem and consequences, Min-max theorems, maximum matchings and vertex covers, independent sets and edge covers, Connectivity, vertex cuts, Edge-connectivity.</a:t>
            </a:r>
          </a:p>
          <a:p>
            <a:pPr algn="just">
              <a:lnSpc>
                <a:spcPct val="150000"/>
              </a:lnSpc>
            </a:pPr>
            <a:endParaRPr lang="en-IN" sz="2000" u="sng" dirty="0">
              <a:solidFill>
                <a:schemeClr val="bg1"/>
              </a:solidFill>
              <a:latin typeface="Arial" panose="020B0604020202020204" pitchFamily="34" charset="0"/>
              <a:cs typeface="Arial" panose="020B0604020202020204" pitchFamily="34" charset="0"/>
            </a:endParaRPr>
          </a:p>
          <a:p>
            <a:pPr algn="just">
              <a:lnSpc>
                <a:spcPct val="150000"/>
              </a:lnSpc>
            </a:pPr>
            <a:endParaRPr lang="en-IN" sz="2000" u="sng" dirty="0">
              <a:solidFill>
                <a:schemeClr val="bg1"/>
              </a:solidFill>
              <a:latin typeface="Arial" panose="020B0604020202020204" pitchFamily="34" charset="0"/>
              <a:cs typeface="Arial" panose="020B0604020202020204" pitchFamily="34" charset="0"/>
            </a:endParaRPr>
          </a:p>
          <a:p>
            <a:pPr algn="just">
              <a:lnSpc>
                <a:spcPct val="150000"/>
              </a:lnSpc>
            </a:pPr>
            <a:r>
              <a:rPr lang="en-IN" sz="2000" b="1" u="sng" dirty="0">
                <a:solidFill>
                  <a:schemeClr val="bg1"/>
                </a:solidFill>
                <a:latin typeface="Arial" panose="020B0604020202020204" pitchFamily="34" charset="0"/>
                <a:cs typeface="Arial" panose="020B0604020202020204" pitchFamily="34" charset="0"/>
              </a:rPr>
              <a:t>Unit-IV Connectivity and Paths:</a:t>
            </a:r>
          </a:p>
          <a:p>
            <a:pPr algn="just">
              <a:lnSpc>
                <a:spcPct val="150000"/>
              </a:lnSpc>
            </a:pPr>
            <a:r>
              <a:rPr lang="en-IN" sz="2000" dirty="0">
                <a:solidFill>
                  <a:schemeClr val="bg1"/>
                </a:solidFill>
                <a:latin typeface="Arial" panose="020B0604020202020204" pitchFamily="34" charset="0"/>
                <a:cs typeface="Arial" panose="020B0604020202020204" pitchFamily="34" charset="0"/>
              </a:rPr>
              <a:t> Blocks, k-connected graphs, </a:t>
            </a:r>
            <a:r>
              <a:rPr lang="en-IN" sz="2000" dirty="0" err="1">
                <a:solidFill>
                  <a:schemeClr val="bg1"/>
                </a:solidFill>
                <a:latin typeface="Arial" panose="020B0604020202020204" pitchFamily="34" charset="0"/>
                <a:cs typeface="Arial" panose="020B0604020202020204" pitchFamily="34" charset="0"/>
              </a:rPr>
              <a:t>Menger’s</a:t>
            </a:r>
            <a:r>
              <a:rPr lang="en-IN" sz="2000" dirty="0">
                <a:solidFill>
                  <a:schemeClr val="bg1"/>
                </a:solidFill>
                <a:latin typeface="Arial" panose="020B0604020202020204" pitchFamily="34" charset="0"/>
                <a:cs typeface="Arial" panose="020B0604020202020204" pitchFamily="34" charset="0"/>
              </a:rPr>
              <a:t> theorem, line graphs, network flow problems, flows and source/sink cuts, Ford-Fulkerson algorithm, Max-flow min-cut theorem.</a:t>
            </a:r>
          </a:p>
        </p:txBody>
      </p:sp>
    </p:spTree>
    <p:extLst>
      <p:ext uri="{BB962C8B-B14F-4D97-AF65-F5344CB8AC3E}">
        <p14:creationId xmlns:p14="http://schemas.microsoft.com/office/powerpoint/2010/main" val="13148343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8986" y="657709"/>
            <a:ext cx="11474027" cy="3901837"/>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Region:</a:t>
            </a:r>
          </a:p>
          <a:p>
            <a:pPr marL="0" marR="0" lvl="0" indent="0" algn="just" defTabSz="914400" rtl="0" eaLnBrk="1" fontAlgn="auto" latinLnBrk="0" hangingPunct="1">
              <a:lnSpc>
                <a:spcPct val="150000"/>
              </a:lnSpc>
              <a:spcBef>
                <a:spcPts val="0"/>
              </a:spcBef>
              <a:spcAft>
                <a:spcPts val="0"/>
              </a:spcAft>
              <a:buClrTx/>
              <a:buSzTx/>
              <a:buFontTx/>
              <a:buNone/>
              <a:tabLst/>
              <a:defRPr/>
            </a:pPr>
            <a:r>
              <a:rPr lang="en-US" sz="2400" dirty="0">
                <a:solidFill>
                  <a:prstClr val="white"/>
                </a:solidFill>
                <a:latin typeface="Arial" panose="020B0604020202020204" pitchFamily="34" charset="0"/>
                <a:cs typeface="Arial" panose="020B0604020202020204" pitchFamily="34" charset="0"/>
              </a:rPr>
              <a:t>A map divides the plane into several areas called regions.</a:t>
            </a:r>
            <a:endParaRPr lang="en-US" sz="2400" strike="dblStrike" dirty="0">
              <a:solidFill>
                <a:prstClr val="white"/>
              </a:solidFill>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2400" b="1"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Euler’s Formula:</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400" i="0"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If V be the number of vertices, E be the number of edges and R be the number of regions </a:t>
            </a:r>
            <a:r>
              <a:rPr lang="en-US" sz="2400" dirty="0">
                <a:solidFill>
                  <a:prstClr val="white"/>
                </a:solidFill>
                <a:latin typeface="Arial" panose="020B0604020202020204" pitchFamily="34" charset="0"/>
                <a:cs typeface="Arial" panose="020B0604020202020204" pitchFamily="34" charset="0"/>
              </a:rPr>
              <a:t>in a map then –</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2400" dirty="0">
                <a:solidFill>
                  <a:prstClr val="white"/>
                </a:solidFill>
                <a:latin typeface="Arial" panose="020B0604020202020204" pitchFamily="34" charset="0"/>
                <a:cs typeface="Arial" panose="020B0604020202020204" pitchFamily="34" charset="0"/>
              </a:rPr>
              <a:t>V – E + R = 2</a:t>
            </a:r>
            <a:endParaRPr kumimoji="0" lang="en-US" sz="2400" i="0"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53066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409228" y="1441481"/>
            <a:ext cx="11474027" cy="5748497"/>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2800" b="1" u="sng" dirty="0">
                <a:solidFill>
                  <a:prstClr val="white"/>
                </a:solidFill>
                <a:latin typeface="Arial" panose="020B0604020202020204" pitchFamily="34" charset="0"/>
                <a:cs typeface="Arial" panose="020B0604020202020204" pitchFamily="34" charset="0"/>
              </a:rPr>
              <a:t>Vertex coloring/coloring:</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800" i="0"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Given a graph G(V,E). A vertex coloring or coloring of G is assignment of colors to the vertices of G such </a:t>
            </a:r>
            <a:r>
              <a:rPr kumimoji="0" lang="en-US" sz="2800" i="0"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thatadjacent</a:t>
            </a:r>
            <a:r>
              <a:rPr kumimoji="0" lang="en-US" sz="2800" i="0"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vertices have different </a:t>
            </a:r>
            <a:r>
              <a:rPr kumimoji="0" lang="en-US" sz="2800" i="0"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colours</a:t>
            </a:r>
            <a:endParaRPr kumimoji="0" lang="en-US" sz="2800" i="0"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2800" b="1" i="0" u="sng"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800" b="1" i="0" u="sng"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Chromatic number:</a:t>
            </a:r>
          </a:p>
          <a:p>
            <a:pPr marL="0" marR="0" lvl="0" indent="0" algn="just" defTabSz="914400" rtl="0" eaLnBrk="1" fontAlgn="auto" latinLnBrk="0" hangingPunct="1">
              <a:lnSpc>
                <a:spcPct val="150000"/>
              </a:lnSpc>
              <a:spcBef>
                <a:spcPts val="0"/>
              </a:spcBef>
              <a:spcAft>
                <a:spcPts val="0"/>
              </a:spcAft>
              <a:buClrTx/>
              <a:buSzTx/>
              <a:buFontTx/>
              <a:buNone/>
              <a:tabLst/>
              <a:defRPr/>
            </a:pPr>
            <a:r>
              <a:rPr lang="en-US" sz="2800" dirty="0">
                <a:solidFill>
                  <a:prstClr val="white"/>
                </a:solidFill>
                <a:latin typeface="Arial" panose="020B0604020202020204" pitchFamily="34" charset="0"/>
                <a:cs typeface="Arial" panose="020B0604020202020204" pitchFamily="34" charset="0"/>
              </a:rPr>
              <a:t>The minimum number of colors needed to paint G is called its chromatic number.</a:t>
            </a:r>
            <a:endParaRPr kumimoji="0" lang="en-US" sz="2800" i="0"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sz="2400" b="1" u="sng" dirty="0">
              <a:solidFill>
                <a:prstClr val="white"/>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5D5036D-9804-4C3C-1AB9-DD7A5ED7F329}"/>
              </a:ext>
            </a:extLst>
          </p:cNvPr>
          <p:cNvSpPr txBox="1"/>
          <p:nvPr/>
        </p:nvSpPr>
        <p:spPr>
          <a:xfrm>
            <a:off x="474133" y="317333"/>
            <a:ext cx="1097957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300" normalizeH="0" baseline="0" noProof="0" dirty="0">
                <a:ln>
                  <a:noFill/>
                </a:ln>
                <a:solidFill>
                  <a:prstClr val="white"/>
                </a:solidFill>
                <a:effectLst/>
                <a:uLnTx/>
                <a:uFillTx/>
                <a:latin typeface="Arial Rounded MT Bold" panose="020F0704030504030204" pitchFamily="34" charset="0"/>
                <a:ea typeface="+mn-ea"/>
                <a:cs typeface="Arial" panose="020B0604020202020204" pitchFamily="34" charset="0"/>
              </a:rPr>
              <a:t>Graph Colorings</a:t>
            </a:r>
            <a:endParaRPr kumimoji="0" lang="en-IN" sz="4400" b="1" i="0" u="none" strike="noStrike" kern="1200" cap="none" spc="300" normalizeH="0" baseline="0" noProof="0" dirty="0">
              <a:ln>
                <a:noFill/>
              </a:ln>
              <a:solidFill>
                <a:prstClr val="white"/>
              </a:solidFill>
              <a:effectLst/>
              <a:uLnTx/>
              <a:uFillTx/>
              <a:latin typeface="Arial Rounded MT Bold" panose="020F0704030504030204" pitchFamily="34" charset="0"/>
              <a:ea typeface="+mn-ea"/>
              <a:cs typeface="Arial" panose="020B0604020202020204" pitchFamily="34" charset="0"/>
            </a:endParaRPr>
          </a:p>
        </p:txBody>
      </p:sp>
    </p:spTree>
    <p:extLst>
      <p:ext uri="{BB962C8B-B14F-4D97-AF65-F5344CB8AC3E}">
        <p14:creationId xmlns:p14="http://schemas.microsoft.com/office/powerpoint/2010/main" val="32890681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58986" y="1947759"/>
            <a:ext cx="11474027" cy="5102166"/>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2800" b="1" u="sng" dirty="0">
                <a:solidFill>
                  <a:prstClr val="white"/>
                </a:solidFill>
                <a:latin typeface="Arial" panose="020B0604020202020204" pitchFamily="34" charset="0"/>
                <a:cs typeface="Arial" panose="020B0604020202020204" pitchFamily="34" charset="0"/>
              </a:rPr>
              <a:t>Adjacency Matrix:</a:t>
            </a:r>
            <a:endParaRPr kumimoji="0" lang="en-US" sz="2800" i="0"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US" sz="2800" dirty="0">
                <a:solidFill>
                  <a:prstClr val="white"/>
                </a:solidFill>
                <a:latin typeface="Arial" panose="020B0604020202020204" pitchFamily="34" charset="0"/>
                <a:cs typeface="Arial" panose="020B0604020202020204" pitchFamily="34" charset="0"/>
              </a:rPr>
              <a:t>Suppose G is a graph with m vertices and suppose the vertices have been ordered, say v</a:t>
            </a:r>
            <a:r>
              <a:rPr lang="en-US" sz="2800" baseline="-25000" dirty="0">
                <a:solidFill>
                  <a:prstClr val="white"/>
                </a:solidFill>
                <a:latin typeface="Arial" panose="020B0604020202020204" pitchFamily="34" charset="0"/>
                <a:cs typeface="Arial" panose="020B0604020202020204" pitchFamily="34" charset="0"/>
              </a:rPr>
              <a:t>1</a:t>
            </a:r>
            <a:r>
              <a:rPr lang="en-US" sz="2800" dirty="0">
                <a:solidFill>
                  <a:prstClr val="white"/>
                </a:solidFill>
                <a:latin typeface="Arial" panose="020B0604020202020204" pitchFamily="34" charset="0"/>
                <a:cs typeface="Arial" panose="020B0604020202020204" pitchFamily="34" charset="0"/>
              </a:rPr>
              <a:t>,v</a:t>
            </a:r>
            <a:r>
              <a:rPr lang="en-US" sz="2800" baseline="-25000" dirty="0">
                <a:solidFill>
                  <a:prstClr val="white"/>
                </a:solidFill>
                <a:latin typeface="Arial" panose="020B0604020202020204" pitchFamily="34" charset="0"/>
                <a:cs typeface="Arial" panose="020B0604020202020204" pitchFamily="34" charset="0"/>
              </a:rPr>
              <a:t>2</a:t>
            </a:r>
            <a:r>
              <a:rPr lang="en-US" sz="2800" dirty="0">
                <a:solidFill>
                  <a:prstClr val="white"/>
                </a:solidFill>
                <a:latin typeface="Arial" panose="020B0604020202020204" pitchFamily="34" charset="0"/>
                <a:cs typeface="Arial" panose="020B0604020202020204" pitchFamily="34" charset="0"/>
              </a:rPr>
              <a:t>,v</a:t>
            </a:r>
            <a:r>
              <a:rPr lang="en-US" sz="2800" baseline="-25000" dirty="0">
                <a:solidFill>
                  <a:prstClr val="white"/>
                </a:solidFill>
                <a:latin typeface="Arial" panose="020B0604020202020204" pitchFamily="34" charset="0"/>
                <a:cs typeface="Arial" panose="020B0604020202020204" pitchFamily="34" charset="0"/>
              </a:rPr>
              <a:t>3</a:t>
            </a:r>
            <a:r>
              <a:rPr lang="en-US" sz="2800" dirty="0">
                <a:solidFill>
                  <a:prstClr val="white"/>
                </a:solidFill>
                <a:latin typeface="Arial" panose="020B0604020202020204" pitchFamily="34" charset="0"/>
                <a:cs typeface="Arial" panose="020B0604020202020204" pitchFamily="34" charset="0"/>
              </a:rPr>
              <a:t>,….,</a:t>
            </a:r>
            <a:r>
              <a:rPr lang="en-US" sz="2800" dirty="0" err="1">
                <a:solidFill>
                  <a:prstClr val="white"/>
                </a:solidFill>
                <a:latin typeface="Arial" panose="020B0604020202020204" pitchFamily="34" charset="0"/>
                <a:cs typeface="Arial" panose="020B0604020202020204" pitchFamily="34" charset="0"/>
              </a:rPr>
              <a:t>v</a:t>
            </a:r>
            <a:r>
              <a:rPr lang="en-US" sz="2800" baseline="-25000" dirty="0" err="1">
                <a:solidFill>
                  <a:prstClr val="white"/>
                </a:solidFill>
                <a:latin typeface="Arial" panose="020B0604020202020204" pitchFamily="34" charset="0"/>
                <a:cs typeface="Arial" panose="020B0604020202020204" pitchFamily="34" charset="0"/>
              </a:rPr>
              <a:t>m</a:t>
            </a:r>
            <a:r>
              <a:rPr lang="en-US" sz="2800" dirty="0">
                <a:solidFill>
                  <a:prstClr val="white"/>
                </a:solidFill>
                <a:latin typeface="Arial" panose="020B0604020202020204" pitchFamily="34" charset="0"/>
                <a:cs typeface="Arial" panose="020B0604020202020204" pitchFamily="34" charset="0"/>
              </a:rPr>
              <a:t>. Then the adjacency matrix A = [a</a:t>
            </a:r>
            <a:r>
              <a:rPr lang="en-US" sz="2800" baseline="-25000" dirty="0">
                <a:solidFill>
                  <a:prstClr val="white"/>
                </a:solidFill>
                <a:latin typeface="Arial" panose="020B0604020202020204" pitchFamily="34" charset="0"/>
                <a:cs typeface="Arial" panose="020B0604020202020204" pitchFamily="34" charset="0"/>
              </a:rPr>
              <a:t>ij</a:t>
            </a:r>
            <a:r>
              <a:rPr lang="en-US" sz="2800" dirty="0">
                <a:solidFill>
                  <a:prstClr val="white"/>
                </a:solidFill>
                <a:latin typeface="Arial" panose="020B0604020202020204" pitchFamily="34" charset="0"/>
                <a:cs typeface="Arial" panose="020B0604020202020204" pitchFamily="34" charset="0"/>
              </a:rPr>
              <a:t>] of the graph G is a m x m matrix  defined by –</a:t>
            </a:r>
          </a:p>
          <a:p>
            <a:pPr marL="0" marR="0" lvl="0" indent="0" defTabSz="914400" rtl="0" eaLnBrk="1" fontAlgn="auto" latinLnBrk="0" hangingPunct="1">
              <a:lnSpc>
                <a:spcPct val="150000"/>
              </a:lnSpc>
              <a:spcBef>
                <a:spcPts val="0"/>
              </a:spcBef>
              <a:spcAft>
                <a:spcPts val="0"/>
              </a:spcAft>
              <a:buClrTx/>
              <a:buSzTx/>
              <a:buFontTx/>
              <a:buNone/>
              <a:tabLst/>
              <a:defRPr/>
            </a:pPr>
            <a:r>
              <a:rPr lang="en-US" sz="2800" dirty="0">
                <a:solidFill>
                  <a:prstClr val="white"/>
                </a:solidFill>
                <a:latin typeface="Arial" panose="020B0604020202020204" pitchFamily="34" charset="0"/>
                <a:cs typeface="Arial" panose="020B0604020202020204" pitchFamily="34" charset="0"/>
              </a:rPr>
              <a:t>				a</a:t>
            </a:r>
            <a:r>
              <a:rPr lang="en-US" sz="2800" baseline="-25000" dirty="0">
                <a:solidFill>
                  <a:prstClr val="white"/>
                </a:solidFill>
                <a:latin typeface="Arial" panose="020B0604020202020204" pitchFamily="34" charset="0"/>
                <a:cs typeface="Arial" panose="020B0604020202020204" pitchFamily="34" charset="0"/>
              </a:rPr>
              <a:t>ij </a:t>
            </a:r>
            <a:r>
              <a:rPr lang="en-US" sz="2800" dirty="0">
                <a:solidFill>
                  <a:prstClr val="white"/>
                </a:solidFill>
                <a:latin typeface="Arial" panose="020B0604020202020204" pitchFamily="34" charset="0"/>
                <a:cs typeface="Arial" panose="020B0604020202020204" pitchFamily="34" charset="0"/>
              </a:rPr>
              <a:t>=	1 if v</a:t>
            </a:r>
            <a:r>
              <a:rPr lang="en-US" sz="2800" baseline="-25000" dirty="0">
                <a:solidFill>
                  <a:prstClr val="white"/>
                </a:solidFill>
                <a:latin typeface="Arial" panose="020B0604020202020204" pitchFamily="34" charset="0"/>
                <a:cs typeface="Arial" panose="020B0604020202020204" pitchFamily="34" charset="0"/>
              </a:rPr>
              <a:t>i</a:t>
            </a:r>
            <a:r>
              <a:rPr lang="en-US" sz="2800" dirty="0">
                <a:solidFill>
                  <a:prstClr val="white"/>
                </a:solidFill>
                <a:latin typeface="Arial" panose="020B0604020202020204" pitchFamily="34" charset="0"/>
                <a:cs typeface="Arial" panose="020B0604020202020204" pitchFamily="34" charset="0"/>
              </a:rPr>
              <a:t> is adjacent to </a:t>
            </a:r>
            <a:r>
              <a:rPr lang="en-US" sz="2800" dirty="0" err="1">
                <a:solidFill>
                  <a:prstClr val="white"/>
                </a:solidFill>
                <a:latin typeface="Arial" panose="020B0604020202020204" pitchFamily="34" charset="0"/>
                <a:cs typeface="Arial" panose="020B0604020202020204" pitchFamily="34" charset="0"/>
              </a:rPr>
              <a:t>v</a:t>
            </a:r>
            <a:r>
              <a:rPr lang="en-US" sz="2800" baseline="-25000" dirty="0" err="1">
                <a:solidFill>
                  <a:prstClr val="white"/>
                </a:solidFill>
                <a:latin typeface="Arial" panose="020B0604020202020204" pitchFamily="34" charset="0"/>
                <a:cs typeface="Arial" panose="020B0604020202020204" pitchFamily="34" charset="0"/>
              </a:rPr>
              <a:t>j</a:t>
            </a:r>
            <a:endParaRPr lang="en-US" sz="2800" baseline="-25000" dirty="0">
              <a:solidFill>
                <a:prstClr val="white"/>
              </a:solidFill>
              <a:latin typeface="Arial" panose="020B0604020202020204" pitchFamily="34" charset="0"/>
              <a:cs typeface="Arial" panose="020B0604020202020204" pitchFamily="34" charset="0"/>
            </a:endParaRPr>
          </a:p>
          <a:p>
            <a:pPr marL="0" marR="0" lvl="0" indent="0" defTabSz="914400" rtl="0" eaLnBrk="1" fontAlgn="auto" latinLnBrk="0" hangingPunct="1">
              <a:lnSpc>
                <a:spcPct val="150000"/>
              </a:lnSpc>
              <a:spcBef>
                <a:spcPts val="0"/>
              </a:spcBef>
              <a:spcAft>
                <a:spcPts val="0"/>
              </a:spcAft>
              <a:buClrTx/>
              <a:buSzTx/>
              <a:buFontTx/>
              <a:buNone/>
              <a:tabLst/>
              <a:defRPr/>
            </a:pPr>
            <a:r>
              <a:rPr lang="en-US" sz="2800" dirty="0">
                <a:solidFill>
                  <a:prstClr val="white"/>
                </a:solidFill>
                <a:latin typeface="Arial" panose="020B0604020202020204" pitchFamily="34" charset="0"/>
                <a:cs typeface="Arial" panose="020B0604020202020204" pitchFamily="34" charset="0"/>
              </a:rPr>
              <a:t>					0 otherwise</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2800" i="0"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sz="2400" b="1" u="sng" dirty="0">
              <a:solidFill>
                <a:prstClr val="white"/>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5D5036D-9804-4C3C-1AB9-DD7A5ED7F329}"/>
              </a:ext>
            </a:extLst>
          </p:cNvPr>
          <p:cNvSpPr txBox="1"/>
          <p:nvPr/>
        </p:nvSpPr>
        <p:spPr>
          <a:xfrm>
            <a:off x="474133" y="317333"/>
            <a:ext cx="10979574"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300" normalizeH="0" baseline="0" noProof="0" dirty="0">
                <a:ln>
                  <a:noFill/>
                </a:ln>
                <a:solidFill>
                  <a:prstClr val="white"/>
                </a:solidFill>
                <a:effectLst/>
                <a:uLnTx/>
                <a:uFillTx/>
                <a:latin typeface="Arial Rounded MT Bold" panose="020F0704030504030204" pitchFamily="34" charset="0"/>
                <a:ea typeface="+mn-ea"/>
                <a:cs typeface="Arial" panose="020B0604020202020204" pitchFamily="34" charset="0"/>
              </a:rPr>
              <a:t>Representing Graphs in Computer Memory</a:t>
            </a:r>
            <a:endParaRPr kumimoji="0" lang="en-IN" sz="4400" b="1" i="0" u="none" strike="noStrike" kern="1200" cap="none" spc="300" normalizeH="0" baseline="0" noProof="0" dirty="0">
              <a:ln>
                <a:noFill/>
              </a:ln>
              <a:solidFill>
                <a:prstClr val="white"/>
              </a:solidFill>
              <a:effectLst/>
              <a:uLnTx/>
              <a:uFillTx/>
              <a:latin typeface="Arial Rounded MT Bold" panose="020F0704030504030204" pitchFamily="34" charset="0"/>
              <a:ea typeface="+mn-ea"/>
              <a:cs typeface="Arial" panose="020B0604020202020204" pitchFamily="34" charset="0"/>
            </a:endParaRPr>
          </a:p>
        </p:txBody>
      </p:sp>
      <p:sp>
        <p:nvSpPr>
          <p:cNvPr id="5" name="Left Brace 4">
            <a:extLst>
              <a:ext uri="{FF2B5EF4-FFF2-40B4-BE49-F238E27FC236}">
                <a16:creationId xmlns:a16="http://schemas.microsoft.com/office/drawing/2014/main" id="{CD38EDB4-24AC-52CE-B89C-E317CBD22E52}"/>
              </a:ext>
            </a:extLst>
          </p:cNvPr>
          <p:cNvSpPr/>
          <p:nvPr/>
        </p:nvSpPr>
        <p:spPr>
          <a:xfrm>
            <a:off x="4757895" y="4642338"/>
            <a:ext cx="236137" cy="999811"/>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38080595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E5C62DA-B687-DDDD-C894-EAAF76244C28}"/>
              </a:ext>
            </a:extLst>
          </p:cNvPr>
          <p:cNvPicPr>
            <a:picLocks noChangeAspect="1"/>
          </p:cNvPicPr>
          <p:nvPr/>
        </p:nvPicPr>
        <p:blipFill rotWithShape="1">
          <a:blip r:embed="rId3"/>
          <a:srcRect l="5077" t="26626" r="55392" b="12162"/>
          <a:stretch/>
        </p:blipFill>
        <p:spPr>
          <a:xfrm>
            <a:off x="301450" y="205989"/>
            <a:ext cx="5744308" cy="2823588"/>
          </a:xfrm>
          <a:prstGeom prst="rect">
            <a:avLst/>
          </a:prstGeom>
        </p:spPr>
      </p:pic>
      <p:pic>
        <p:nvPicPr>
          <p:cNvPr id="9" name="Picture 8">
            <a:extLst>
              <a:ext uri="{FF2B5EF4-FFF2-40B4-BE49-F238E27FC236}">
                <a16:creationId xmlns:a16="http://schemas.microsoft.com/office/drawing/2014/main" id="{5822381C-70FC-7412-B12C-21D896022429}"/>
              </a:ext>
            </a:extLst>
          </p:cNvPr>
          <p:cNvPicPr>
            <a:picLocks noChangeAspect="1"/>
          </p:cNvPicPr>
          <p:nvPr/>
        </p:nvPicPr>
        <p:blipFill rotWithShape="1">
          <a:blip r:embed="rId3"/>
          <a:srcRect l="58777" t="11638" r="5056" b="6817"/>
          <a:stretch/>
        </p:blipFill>
        <p:spPr>
          <a:xfrm>
            <a:off x="6852976" y="3033882"/>
            <a:ext cx="4953838" cy="3447305"/>
          </a:xfrm>
          <a:prstGeom prst="rect">
            <a:avLst/>
          </a:prstGeom>
        </p:spPr>
      </p:pic>
    </p:spTree>
    <p:extLst>
      <p:ext uri="{BB962C8B-B14F-4D97-AF65-F5344CB8AC3E}">
        <p14:creationId xmlns:p14="http://schemas.microsoft.com/office/powerpoint/2010/main" val="39818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89542A-6228-7062-6E5C-2613EE107B66}"/>
              </a:ext>
            </a:extLst>
          </p:cNvPr>
          <p:cNvSpPr txBox="1"/>
          <p:nvPr/>
        </p:nvSpPr>
        <p:spPr>
          <a:xfrm>
            <a:off x="323817" y="269684"/>
            <a:ext cx="11474027" cy="5102166"/>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2800" b="1" u="sng" dirty="0">
                <a:solidFill>
                  <a:prstClr val="white"/>
                </a:solidFill>
                <a:latin typeface="Arial" panose="020B0604020202020204" pitchFamily="34" charset="0"/>
                <a:cs typeface="Arial" panose="020B0604020202020204" pitchFamily="34" charset="0"/>
              </a:rPr>
              <a:t>Incidence Matrix:</a:t>
            </a:r>
            <a:endParaRPr kumimoji="0" lang="en-US" sz="2800" i="0"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US" sz="2800" dirty="0">
                <a:solidFill>
                  <a:prstClr val="white"/>
                </a:solidFill>
                <a:latin typeface="Arial" panose="020B0604020202020204" pitchFamily="34" charset="0"/>
                <a:cs typeface="Arial" panose="020B0604020202020204" pitchFamily="34" charset="0"/>
              </a:rPr>
              <a:t>Suppose G is a graph with m vertices and suppose the vertices have been ordered, say v</a:t>
            </a:r>
            <a:r>
              <a:rPr lang="en-US" sz="2800" baseline="-25000" dirty="0">
                <a:solidFill>
                  <a:prstClr val="white"/>
                </a:solidFill>
                <a:latin typeface="Arial" panose="020B0604020202020204" pitchFamily="34" charset="0"/>
                <a:cs typeface="Arial" panose="020B0604020202020204" pitchFamily="34" charset="0"/>
              </a:rPr>
              <a:t>1</a:t>
            </a:r>
            <a:r>
              <a:rPr lang="en-US" sz="2800" dirty="0">
                <a:solidFill>
                  <a:prstClr val="white"/>
                </a:solidFill>
                <a:latin typeface="Arial" panose="020B0604020202020204" pitchFamily="34" charset="0"/>
                <a:cs typeface="Arial" panose="020B0604020202020204" pitchFamily="34" charset="0"/>
              </a:rPr>
              <a:t>,v</a:t>
            </a:r>
            <a:r>
              <a:rPr lang="en-US" sz="2800" baseline="-25000" dirty="0">
                <a:solidFill>
                  <a:prstClr val="white"/>
                </a:solidFill>
                <a:latin typeface="Arial" panose="020B0604020202020204" pitchFamily="34" charset="0"/>
                <a:cs typeface="Arial" panose="020B0604020202020204" pitchFamily="34" charset="0"/>
              </a:rPr>
              <a:t>2</a:t>
            </a:r>
            <a:r>
              <a:rPr lang="en-US" sz="2800" dirty="0">
                <a:solidFill>
                  <a:prstClr val="white"/>
                </a:solidFill>
                <a:latin typeface="Arial" panose="020B0604020202020204" pitchFamily="34" charset="0"/>
                <a:cs typeface="Arial" panose="020B0604020202020204" pitchFamily="34" charset="0"/>
              </a:rPr>
              <a:t>,v</a:t>
            </a:r>
            <a:r>
              <a:rPr lang="en-US" sz="2800" baseline="-25000" dirty="0">
                <a:solidFill>
                  <a:prstClr val="white"/>
                </a:solidFill>
                <a:latin typeface="Arial" panose="020B0604020202020204" pitchFamily="34" charset="0"/>
                <a:cs typeface="Arial" panose="020B0604020202020204" pitchFamily="34" charset="0"/>
              </a:rPr>
              <a:t>3</a:t>
            </a:r>
            <a:r>
              <a:rPr lang="en-US" sz="2800" dirty="0">
                <a:solidFill>
                  <a:prstClr val="white"/>
                </a:solidFill>
                <a:latin typeface="Arial" panose="020B0604020202020204" pitchFamily="34" charset="0"/>
                <a:cs typeface="Arial" panose="020B0604020202020204" pitchFamily="34" charset="0"/>
              </a:rPr>
              <a:t>,….,</a:t>
            </a:r>
            <a:r>
              <a:rPr lang="en-US" sz="2800" dirty="0" err="1">
                <a:solidFill>
                  <a:prstClr val="white"/>
                </a:solidFill>
                <a:latin typeface="Arial" panose="020B0604020202020204" pitchFamily="34" charset="0"/>
                <a:cs typeface="Arial" panose="020B0604020202020204" pitchFamily="34" charset="0"/>
              </a:rPr>
              <a:t>v</a:t>
            </a:r>
            <a:r>
              <a:rPr lang="en-US" sz="2800" baseline="-25000" dirty="0" err="1">
                <a:solidFill>
                  <a:prstClr val="white"/>
                </a:solidFill>
                <a:latin typeface="Arial" panose="020B0604020202020204" pitchFamily="34" charset="0"/>
                <a:cs typeface="Arial" panose="020B0604020202020204" pitchFamily="34" charset="0"/>
              </a:rPr>
              <a:t>m</a:t>
            </a:r>
            <a:r>
              <a:rPr lang="en-US" sz="2800" dirty="0">
                <a:solidFill>
                  <a:prstClr val="white"/>
                </a:solidFill>
                <a:latin typeface="Arial" panose="020B0604020202020204" pitchFamily="34" charset="0"/>
                <a:cs typeface="Arial" panose="020B0604020202020204" pitchFamily="34" charset="0"/>
              </a:rPr>
              <a:t>. Then the incidence matrix M = [</a:t>
            </a:r>
            <a:r>
              <a:rPr lang="en-US" sz="2800" dirty="0" err="1">
                <a:solidFill>
                  <a:prstClr val="white"/>
                </a:solidFill>
                <a:latin typeface="Arial" panose="020B0604020202020204" pitchFamily="34" charset="0"/>
                <a:cs typeface="Arial" panose="020B0604020202020204" pitchFamily="34" charset="0"/>
              </a:rPr>
              <a:t>m</a:t>
            </a:r>
            <a:r>
              <a:rPr lang="en-US" sz="2800" baseline="-25000" dirty="0" err="1">
                <a:solidFill>
                  <a:prstClr val="white"/>
                </a:solidFill>
                <a:latin typeface="Arial" panose="020B0604020202020204" pitchFamily="34" charset="0"/>
                <a:cs typeface="Arial" panose="020B0604020202020204" pitchFamily="34" charset="0"/>
              </a:rPr>
              <a:t>ij</a:t>
            </a:r>
            <a:r>
              <a:rPr lang="en-US" sz="2800" dirty="0">
                <a:solidFill>
                  <a:prstClr val="white"/>
                </a:solidFill>
                <a:latin typeface="Arial" panose="020B0604020202020204" pitchFamily="34" charset="0"/>
                <a:cs typeface="Arial" panose="020B0604020202020204" pitchFamily="34" charset="0"/>
              </a:rPr>
              <a:t>] of the graph G is a n x m matrix  defined by –</a:t>
            </a:r>
          </a:p>
          <a:p>
            <a:pPr marL="0" marR="0" lvl="0" indent="0" defTabSz="914400" rtl="0" eaLnBrk="1" fontAlgn="auto" latinLnBrk="0" hangingPunct="1">
              <a:lnSpc>
                <a:spcPct val="150000"/>
              </a:lnSpc>
              <a:spcBef>
                <a:spcPts val="0"/>
              </a:spcBef>
              <a:spcAft>
                <a:spcPts val="0"/>
              </a:spcAft>
              <a:buClrTx/>
              <a:buSzTx/>
              <a:buFontTx/>
              <a:buNone/>
              <a:tabLst/>
              <a:defRPr/>
            </a:pPr>
            <a:r>
              <a:rPr lang="en-US" sz="2800" dirty="0">
                <a:solidFill>
                  <a:prstClr val="white"/>
                </a:solidFill>
                <a:latin typeface="Arial" panose="020B0604020202020204" pitchFamily="34" charset="0"/>
                <a:cs typeface="Arial" panose="020B0604020202020204" pitchFamily="34" charset="0"/>
              </a:rPr>
              <a:t>				</a:t>
            </a:r>
            <a:r>
              <a:rPr lang="en-US" sz="2800" dirty="0" err="1">
                <a:solidFill>
                  <a:prstClr val="white"/>
                </a:solidFill>
                <a:latin typeface="Arial" panose="020B0604020202020204" pitchFamily="34" charset="0"/>
                <a:cs typeface="Arial" panose="020B0604020202020204" pitchFamily="34" charset="0"/>
              </a:rPr>
              <a:t>m</a:t>
            </a:r>
            <a:r>
              <a:rPr lang="en-US" sz="2800" baseline="-25000" dirty="0" err="1">
                <a:solidFill>
                  <a:prstClr val="white"/>
                </a:solidFill>
                <a:latin typeface="Arial" panose="020B0604020202020204" pitchFamily="34" charset="0"/>
                <a:cs typeface="Arial" panose="020B0604020202020204" pitchFamily="34" charset="0"/>
              </a:rPr>
              <a:t>ij</a:t>
            </a:r>
            <a:r>
              <a:rPr lang="en-US" sz="2800" baseline="-25000" dirty="0">
                <a:solidFill>
                  <a:prstClr val="white"/>
                </a:solidFill>
                <a:latin typeface="Arial" panose="020B0604020202020204" pitchFamily="34" charset="0"/>
                <a:cs typeface="Arial" panose="020B0604020202020204" pitchFamily="34" charset="0"/>
              </a:rPr>
              <a:t> </a:t>
            </a:r>
            <a:r>
              <a:rPr lang="en-US" sz="2800" dirty="0">
                <a:solidFill>
                  <a:prstClr val="white"/>
                </a:solidFill>
                <a:latin typeface="Arial" panose="020B0604020202020204" pitchFamily="34" charset="0"/>
                <a:cs typeface="Arial" panose="020B0604020202020204" pitchFamily="34" charset="0"/>
              </a:rPr>
              <a:t>=	1 if v</a:t>
            </a:r>
            <a:r>
              <a:rPr lang="en-US" sz="2800" baseline="-25000" dirty="0">
                <a:solidFill>
                  <a:prstClr val="white"/>
                </a:solidFill>
                <a:latin typeface="Arial" panose="020B0604020202020204" pitchFamily="34" charset="0"/>
                <a:cs typeface="Arial" panose="020B0604020202020204" pitchFamily="34" charset="0"/>
              </a:rPr>
              <a:t>i</a:t>
            </a:r>
            <a:r>
              <a:rPr lang="en-US" sz="2800" dirty="0">
                <a:solidFill>
                  <a:prstClr val="white"/>
                </a:solidFill>
                <a:latin typeface="Arial" panose="020B0604020202020204" pitchFamily="34" charset="0"/>
                <a:cs typeface="Arial" panose="020B0604020202020204" pitchFamily="34" charset="0"/>
              </a:rPr>
              <a:t> is endpoint to </a:t>
            </a:r>
            <a:r>
              <a:rPr lang="en-US" sz="2800" dirty="0" err="1">
                <a:solidFill>
                  <a:prstClr val="white"/>
                </a:solidFill>
                <a:latin typeface="Arial" panose="020B0604020202020204" pitchFamily="34" charset="0"/>
                <a:cs typeface="Arial" panose="020B0604020202020204" pitchFamily="34" charset="0"/>
              </a:rPr>
              <a:t>e</a:t>
            </a:r>
            <a:r>
              <a:rPr lang="en-US" sz="2800" baseline="-25000" dirty="0" err="1">
                <a:solidFill>
                  <a:prstClr val="white"/>
                </a:solidFill>
                <a:latin typeface="Arial" panose="020B0604020202020204" pitchFamily="34" charset="0"/>
                <a:cs typeface="Arial" panose="020B0604020202020204" pitchFamily="34" charset="0"/>
              </a:rPr>
              <a:t>j</a:t>
            </a:r>
            <a:endParaRPr lang="en-US" sz="2800" baseline="-25000" dirty="0">
              <a:solidFill>
                <a:prstClr val="white"/>
              </a:solidFill>
              <a:latin typeface="Arial" panose="020B0604020202020204" pitchFamily="34" charset="0"/>
              <a:cs typeface="Arial" panose="020B0604020202020204" pitchFamily="34" charset="0"/>
            </a:endParaRPr>
          </a:p>
          <a:p>
            <a:pPr marL="0" marR="0" lvl="0" indent="0" defTabSz="914400" rtl="0" eaLnBrk="1" fontAlgn="auto" latinLnBrk="0" hangingPunct="1">
              <a:lnSpc>
                <a:spcPct val="150000"/>
              </a:lnSpc>
              <a:spcBef>
                <a:spcPts val="0"/>
              </a:spcBef>
              <a:spcAft>
                <a:spcPts val="0"/>
              </a:spcAft>
              <a:buClrTx/>
              <a:buSzTx/>
              <a:buFontTx/>
              <a:buNone/>
              <a:tabLst/>
              <a:defRPr/>
            </a:pPr>
            <a:r>
              <a:rPr lang="en-US" sz="2800" dirty="0">
                <a:solidFill>
                  <a:prstClr val="white"/>
                </a:solidFill>
                <a:latin typeface="Arial" panose="020B0604020202020204" pitchFamily="34" charset="0"/>
                <a:cs typeface="Arial" panose="020B0604020202020204" pitchFamily="34" charset="0"/>
              </a:rPr>
              <a:t>					0 otherwise</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2800" i="0"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sz="2400" b="1" u="sng" dirty="0">
              <a:solidFill>
                <a:prstClr val="white"/>
              </a:solidFill>
              <a:latin typeface="Arial" panose="020B0604020202020204" pitchFamily="34" charset="0"/>
              <a:cs typeface="Arial" panose="020B0604020202020204" pitchFamily="34" charset="0"/>
            </a:endParaRPr>
          </a:p>
        </p:txBody>
      </p:sp>
      <p:sp>
        <p:nvSpPr>
          <p:cNvPr id="5" name="Left Brace 4">
            <a:extLst>
              <a:ext uri="{FF2B5EF4-FFF2-40B4-BE49-F238E27FC236}">
                <a16:creationId xmlns:a16="http://schemas.microsoft.com/office/drawing/2014/main" id="{CD38EDB4-24AC-52CE-B89C-E317CBD22E52}"/>
              </a:ext>
            </a:extLst>
          </p:cNvPr>
          <p:cNvSpPr/>
          <p:nvPr/>
        </p:nvSpPr>
        <p:spPr>
          <a:xfrm>
            <a:off x="4702629" y="3019530"/>
            <a:ext cx="236137" cy="999811"/>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33276287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64F2258-CC1B-EA19-6BF1-4990C9E35D9A}"/>
              </a:ext>
            </a:extLst>
          </p:cNvPr>
          <p:cNvPicPr>
            <a:picLocks noChangeAspect="1"/>
          </p:cNvPicPr>
          <p:nvPr/>
        </p:nvPicPr>
        <p:blipFill rotWithShape="1">
          <a:blip r:embed="rId3"/>
          <a:srcRect l="4339" r="66949"/>
          <a:stretch/>
        </p:blipFill>
        <p:spPr>
          <a:xfrm>
            <a:off x="532563" y="297847"/>
            <a:ext cx="2984360" cy="3556670"/>
          </a:xfrm>
          <a:prstGeom prst="rect">
            <a:avLst/>
          </a:prstGeom>
        </p:spPr>
      </p:pic>
      <p:pic>
        <p:nvPicPr>
          <p:cNvPr id="8" name="Picture 7">
            <a:extLst>
              <a:ext uri="{FF2B5EF4-FFF2-40B4-BE49-F238E27FC236}">
                <a16:creationId xmlns:a16="http://schemas.microsoft.com/office/drawing/2014/main" id="{D81C026B-D6D0-106F-165D-33681AFB3BC6}"/>
              </a:ext>
            </a:extLst>
          </p:cNvPr>
          <p:cNvPicPr>
            <a:picLocks noChangeAspect="1"/>
          </p:cNvPicPr>
          <p:nvPr/>
        </p:nvPicPr>
        <p:blipFill rotWithShape="1">
          <a:blip r:embed="rId3"/>
          <a:srcRect l="35530" r="35757"/>
          <a:stretch/>
        </p:blipFill>
        <p:spPr>
          <a:xfrm>
            <a:off x="3903785" y="1320148"/>
            <a:ext cx="3336053" cy="3975807"/>
          </a:xfrm>
          <a:prstGeom prst="rect">
            <a:avLst/>
          </a:prstGeom>
        </p:spPr>
      </p:pic>
      <p:pic>
        <p:nvPicPr>
          <p:cNvPr id="10" name="Picture 9">
            <a:extLst>
              <a:ext uri="{FF2B5EF4-FFF2-40B4-BE49-F238E27FC236}">
                <a16:creationId xmlns:a16="http://schemas.microsoft.com/office/drawing/2014/main" id="{43F0F958-C7EE-6E28-57D3-2A59CF5C5529}"/>
              </a:ext>
            </a:extLst>
          </p:cNvPr>
          <p:cNvPicPr>
            <a:picLocks noChangeAspect="1"/>
          </p:cNvPicPr>
          <p:nvPr/>
        </p:nvPicPr>
        <p:blipFill rotWithShape="1">
          <a:blip r:embed="rId3"/>
          <a:srcRect l="63901"/>
          <a:stretch/>
        </p:blipFill>
        <p:spPr>
          <a:xfrm>
            <a:off x="8214527" y="2731838"/>
            <a:ext cx="3626756" cy="3437850"/>
          </a:xfrm>
          <a:prstGeom prst="rect">
            <a:avLst/>
          </a:prstGeom>
        </p:spPr>
      </p:pic>
    </p:spTree>
    <p:extLst>
      <p:ext uri="{BB962C8B-B14F-4D97-AF65-F5344CB8AC3E}">
        <p14:creationId xmlns:p14="http://schemas.microsoft.com/office/powerpoint/2010/main" val="258629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C50F8716-6DE1-6358-E45C-BE97116136AE}"/>
              </a:ext>
            </a:extLst>
          </p:cNvPr>
          <p:cNvGraphicFramePr/>
          <p:nvPr>
            <p:extLst>
              <p:ext uri="{D42A27DB-BD31-4B8C-83A1-F6EECF244321}">
                <p14:modId xmlns:p14="http://schemas.microsoft.com/office/powerpoint/2010/main" val="1492031110"/>
              </p:ext>
            </p:extLst>
          </p:nvPr>
        </p:nvGraphicFramePr>
        <p:xfrm>
          <a:off x="261257" y="170822"/>
          <a:ext cx="11691257" cy="643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527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651E70-990C-B545-7EB1-3EA38D9590A2}"/>
              </a:ext>
            </a:extLst>
          </p:cNvPr>
          <p:cNvSpPr txBox="1"/>
          <p:nvPr/>
        </p:nvSpPr>
        <p:spPr>
          <a:xfrm>
            <a:off x="282177" y="242429"/>
            <a:ext cx="11660289" cy="4097981"/>
          </a:xfrm>
          <a:prstGeom prst="rect">
            <a:avLst/>
          </a:prstGeom>
          <a:noFill/>
        </p:spPr>
        <p:txBody>
          <a:bodyPr wrap="square">
            <a:spAutoFit/>
          </a:bodyPr>
          <a:lstStyle/>
          <a:p>
            <a:pPr>
              <a:lnSpc>
                <a:spcPct val="150000"/>
              </a:lnSpc>
            </a:pPr>
            <a:endParaRPr lang="en-IN" dirty="0">
              <a:solidFill>
                <a:schemeClr val="bg1"/>
              </a:solidFill>
              <a:latin typeface="Arial" panose="020B0604020202020204" pitchFamily="34" charset="0"/>
              <a:cs typeface="Arial" panose="020B0604020202020204" pitchFamily="34" charset="0"/>
            </a:endParaRPr>
          </a:p>
          <a:p>
            <a:pPr>
              <a:lnSpc>
                <a:spcPct val="150000"/>
              </a:lnSpc>
            </a:pPr>
            <a:endParaRPr lang="en-IN" dirty="0">
              <a:solidFill>
                <a:schemeClr val="bg1"/>
              </a:solidFill>
              <a:latin typeface="Arial" panose="020B0604020202020204" pitchFamily="34" charset="0"/>
              <a:cs typeface="Arial" panose="020B0604020202020204" pitchFamily="34" charset="0"/>
            </a:endParaRPr>
          </a:p>
          <a:p>
            <a:pPr algn="just">
              <a:lnSpc>
                <a:spcPct val="150000"/>
              </a:lnSpc>
            </a:pPr>
            <a:r>
              <a:rPr lang="en-IN" sz="2000" b="1" u="sng" dirty="0">
                <a:solidFill>
                  <a:schemeClr val="bg1"/>
                </a:solidFill>
                <a:latin typeface="Arial" panose="020B0604020202020204" pitchFamily="34" charset="0"/>
                <a:cs typeface="Arial" panose="020B0604020202020204" pitchFamily="34" charset="0"/>
              </a:rPr>
              <a:t>Unit-V Graph Coloring: </a:t>
            </a:r>
          </a:p>
          <a:p>
            <a:pPr algn="just">
              <a:lnSpc>
                <a:spcPct val="150000"/>
              </a:lnSpc>
            </a:pPr>
            <a:r>
              <a:rPr lang="en-IN" sz="2000" dirty="0">
                <a:solidFill>
                  <a:schemeClr val="bg1"/>
                </a:solidFill>
                <a:latin typeface="Arial" panose="020B0604020202020204" pitchFamily="34" charset="0"/>
                <a:cs typeface="Arial" panose="020B0604020202020204" pitchFamily="34" charset="0"/>
              </a:rPr>
              <a:t>Vertex colorings, bounds on chromatic numbers, Chromatic numbers of graphs constructed from smaller graphs, chromatic polynomials, properties of the chromatic polynomial, the deletion-contraction recurrence.</a:t>
            </a:r>
          </a:p>
          <a:p>
            <a:pPr algn="just">
              <a:lnSpc>
                <a:spcPct val="150000"/>
              </a:lnSpc>
            </a:pPr>
            <a:endParaRPr lang="en-IN" sz="2000" u="sng" dirty="0">
              <a:solidFill>
                <a:schemeClr val="bg1"/>
              </a:solidFill>
              <a:latin typeface="Arial" panose="020B0604020202020204" pitchFamily="34" charset="0"/>
              <a:cs typeface="Arial" panose="020B0604020202020204" pitchFamily="34" charset="0"/>
            </a:endParaRPr>
          </a:p>
          <a:p>
            <a:pPr algn="just">
              <a:lnSpc>
                <a:spcPct val="150000"/>
              </a:lnSpc>
            </a:pPr>
            <a:r>
              <a:rPr lang="en-IN" sz="2000" b="1" u="sng" dirty="0">
                <a:solidFill>
                  <a:schemeClr val="bg1"/>
                </a:solidFill>
                <a:latin typeface="Arial" panose="020B0604020202020204" pitchFamily="34" charset="0"/>
                <a:cs typeface="Arial" panose="020B0604020202020204" pitchFamily="34" charset="0"/>
              </a:rPr>
              <a:t>Unit-VI Planar Graphs:</a:t>
            </a:r>
          </a:p>
          <a:p>
            <a:pPr algn="just">
              <a:lnSpc>
                <a:spcPct val="150000"/>
              </a:lnSpc>
            </a:pPr>
            <a:r>
              <a:rPr lang="en-IN" sz="2000" dirty="0">
                <a:solidFill>
                  <a:schemeClr val="bg1"/>
                </a:solidFill>
                <a:latin typeface="Arial" panose="020B0604020202020204" pitchFamily="34" charset="0"/>
                <a:cs typeface="Arial" panose="020B0604020202020204" pitchFamily="34" charset="0"/>
              </a:rPr>
              <a:t> Planar graphs, Euler's formula, Kuratowski's theorem, five and four </a:t>
            </a:r>
            <a:r>
              <a:rPr lang="en-IN" sz="2000" dirty="0" err="1">
                <a:solidFill>
                  <a:schemeClr val="bg1"/>
                </a:solidFill>
                <a:latin typeface="Arial" panose="020B0604020202020204" pitchFamily="34" charset="0"/>
                <a:cs typeface="Arial" panose="020B0604020202020204" pitchFamily="34" charset="0"/>
              </a:rPr>
              <a:t>color</a:t>
            </a:r>
            <a:r>
              <a:rPr lang="en-IN" sz="2000" dirty="0">
                <a:solidFill>
                  <a:schemeClr val="bg1"/>
                </a:solidFill>
                <a:latin typeface="Arial" panose="020B0604020202020204" pitchFamily="34" charset="0"/>
                <a:cs typeface="Arial" panose="020B0604020202020204" pitchFamily="34" charset="0"/>
              </a:rPr>
              <a:t> theorems.</a:t>
            </a:r>
          </a:p>
        </p:txBody>
      </p:sp>
    </p:spTree>
    <p:extLst>
      <p:ext uri="{BB962C8B-B14F-4D97-AF65-F5344CB8AC3E}">
        <p14:creationId xmlns:p14="http://schemas.microsoft.com/office/powerpoint/2010/main" val="4227893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Background pattern&#10;&#10;Description automatically generated">
            <a:extLst>
              <a:ext uri="{FF2B5EF4-FFF2-40B4-BE49-F238E27FC236}">
                <a16:creationId xmlns:a16="http://schemas.microsoft.com/office/drawing/2014/main" id="{7C40B9A7-2257-8ACF-58ED-002C288E6A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777" b="-1"/>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001DF00-1CC3-F656-5249-252BC42CF120}"/>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dirty="0">
                <a:solidFill>
                  <a:srgbClr val="FFFFFF"/>
                </a:solidFill>
                <a:latin typeface="Arial" panose="020B0604020202020204" pitchFamily="34" charset="0"/>
                <a:cs typeface="Arial" panose="020B0604020202020204" pitchFamily="34" charset="0"/>
              </a:rPr>
              <a:t>What do you know about graphs?</a:t>
            </a:r>
          </a:p>
        </p:txBody>
      </p:sp>
    </p:spTree>
    <p:extLst>
      <p:ext uri="{BB962C8B-B14F-4D97-AF65-F5344CB8AC3E}">
        <p14:creationId xmlns:p14="http://schemas.microsoft.com/office/powerpoint/2010/main" val="877030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54619DD-AA93-5612-5620-FFB2DFB5D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279760F-021F-F6B0-B012-A2A1A7CA0AF1}"/>
              </a:ext>
            </a:extLst>
          </p:cNvPr>
          <p:cNvSpPr txBox="1"/>
          <p:nvPr/>
        </p:nvSpPr>
        <p:spPr>
          <a:xfrm>
            <a:off x="325120" y="596053"/>
            <a:ext cx="11419840" cy="4108817"/>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400" dirty="0">
                <a:solidFill>
                  <a:schemeClr val="bg1"/>
                </a:solidFill>
                <a:latin typeface="Arial" panose="020B0604020202020204" pitchFamily="34" charset="0"/>
                <a:cs typeface="Arial" panose="020B0604020202020204" pitchFamily="34" charset="0"/>
              </a:rPr>
              <a:t>Traveling Salesman Problem</a:t>
            </a:r>
          </a:p>
          <a:p>
            <a:pPr marL="285750" indent="-285750">
              <a:lnSpc>
                <a:spcPct val="150000"/>
              </a:lnSpc>
              <a:buFont typeface="Wingdings" panose="05000000000000000000" pitchFamily="2" charset="2"/>
              <a:buChar char="v"/>
            </a:pPr>
            <a:r>
              <a:rPr lang="en-US" sz="2400" dirty="0">
                <a:solidFill>
                  <a:schemeClr val="bg1"/>
                </a:solidFill>
                <a:latin typeface="Arial" panose="020B0604020202020204" pitchFamily="34" charset="0"/>
                <a:cs typeface="Arial" panose="020B0604020202020204" pitchFamily="34" charset="0"/>
              </a:rPr>
              <a:t>Breadth First Search</a:t>
            </a:r>
          </a:p>
          <a:p>
            <a:pPr marL="285750" indent="-285750">
              <a:lnSpc>
                <a:spcPct val="150000"/>
              </a:lnSpc>
              <a:buFont typeface="Wingdings" panose="05000000000000000000" pitchFamily="2" charset="2"/>
              <a:buChar char="v"/>
            </a:pPr>
            <a:r>
              <a:rPr lang="en-US" sz="2400" dirty="0">
                <a:solidFill>
                  <a:schemeClr val="bg1"/>
                </a:solidFill>
                <a:latin typeface="Arial" panose="020B0604020202020204" pitchFamily="34" charset="0"/>
                <a:cs typeface="Arial" panose="020B0604020202020204" pitchFamily="34" charset="0"/>
              </a:rPr>
              <a:t>Depth First Search</a:t>
            </a:r>
          </a:p>
          <a:p>
            <a:pPr marL="285750" indent="-285750">
              <a:lnSpc>
                <a:spcPct val="150000"/>
              </a:lnSpc>
              <a:buFont typeface="Wingdings" panose="05000000000000000000" pitchFamily="2" charset="2"/>
              <a:buChar char="v"/>
            </a:pPr>
            <a:r>
              <a:rPr lang="en-IN" sz="2400" dirty="0">
                <a:solidFill>
                  <a:schemeClr val="bg1"/>
                </a:solidFill>
                <a:latin typeface="Arial" panose="020B0604020202020204" pitchFamily="34" charset="0"/>
                <a:cs typeface="Arial" panose="020B0604020202020204" pitchFamily="34" charset="0"/>
              </a:rPr>
              <a:t>Kruskal’ s algorithm</a:t>
            </a:r>
          </a:p>
          <a:p>
            <a:pPr marL="285750" indent="-285750">
              <a:lnSpc>
                <a:spcPct val="150000"/>
              </a:lnSpc>
              <a:buFont typeface="Wingdings" panose="05000000000000000000" pitchFamily="2" charset="2"/>
              <a:buChar char="v"/>
            </a:pPr>
            <a:r>
              <a:rPr lang="en-IN" sz="2400" dirty="0">
                <a:solidFill>
                  <a:schemeClr val="bg1"/>
                </a:solidFill>
                <a:latin typeface="Arial" panose="020B0604020202020204" pitchFamily="34" charset="0"/>
                <a:cs typeface="Arial" panose="020B0604020202020204" pitchFamily="34" charset="0"/>
              </a:rPr>
              <a:t>Dijkstra </a:t>
            </a:r>
          </a:p>
          <a:p>
            <a:pPr marL="285750" indent="-285750">
              <a:lnSpc>
                <a:spcPct val="150000"/>
              </a:lnSpc>
              <a:buFont typeface="Wingdings" panose="05000000000000000000" pitchFamily="2" charset="2"/>
              <a:buChar char="v"/>
            </a:pPr>
            <a:r>
              <a:rPr lang="en-IN" sz="2400" dirty="0">
                <a:solidFill>
                  <a:schemeClr val="bg1"/>
                </a:solidFill>
                <a:latin typeface="Arial" panose="020B0604020202020204" pitchFamily="34" charset="0"/>
                <a:cs typeface="Arial" panose="020B0604020202020204" pitchFamily="34" charset="0"/>
              </a:rPr>
              <a:t>Network flow</a:t>
            </a:r>
          </a:p>
          <a:p>
            <a:pPr marL="285750" indent="-285750">
              <a:lnSpc>
                <a:spcPct val="150000"/>
              </a:lnSpc>
              <a:buFont typeface="Wingdings" panose="05000000000000000000" pitchFamily="2" charset="2"/>
              <a:buChar char="v"/>
            </a:pPr>
            <a:endParaRPr lang="en-IN" dirty="0">
              <a:solidFill>
                <a:schemeClr val="bg1"/>
              </a:solidFill>
            </a:endParaRPr>
          </a:p>
          <a:p>
            <a:pPr marL="285750" indent="-285750">
              <a:buFont typeface="Wingdings" panose="05000000000000000000" pitchFamily="2" charset="2"/>
              <a:buChar char="v"/>
            </a:pPr>
            <a:endParaRPr lang="en-IN" dirty="0"/>
          </a:p>
        </p:txBody>
      </p:sp>
    </p:spTree>
    <p:extLst>
      <p:ext uri="{BB962C8B-B14F-4D97-AF65-F5344CB8AC3E}">
        <p14:creationId xmlns:p14="http://schemas.microsoft.com/office/powerpoint/2010/main" val="906407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829</TotalTime>
  <Words>3299</Words>
  <Application>Microsoft Office PowerPoint</Application>
  <PresentationFormat>Widescreen</PresentationFormat>
  <Paragraphs>293</Paragraphs>
  <Slides>66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Arial Rounded MT Bold</vt:lpstr>
      <vt:lpstr>Arimo</vt:lpstr>
      <vt:lpstr>Calibri</vt:lpstr>
      <vt:lpstr>Calibri Light</vt:lpstr>
      <vt:lpstr>Courier New</vt:lpstr>
      <vt:lpstr>Wingdings</vt:lpstr>
      <vt:lpstr>Office Theme</vt:lpstr>
      <vt:lpstr>Graph Theory</vt:lpstr>
      <vt:lpstr>Let's know each other </vt:lpstr>
      <vt:lpstr>PowerPoint Presentation</vt:lpstr>
      <vt:lpstr>Syllabus MCAE-502</vt:lpstr>
      <vt:lpstr>PowerPoint Presentation</vt:lpstr>
      <vt:lpstr>PowerPoint Presentation</vt:lpstr>
      <vt:lpstr>PowerPoint Presentation</vt:lpstr>
      <vt:lpstr>What do you know about graphs?</vt:lpstr>
      <vt:lpstr>PowerPoint Presentation</vt:lpstr>
      <vt:lpstr>Why do we need to study graph theory? Or why would anybody study graphs?</vt:lpstr>
      <vt:lpstr>PowerPoint Presentation</vt:lpstr>
      <vt:lpstr>PowerPoint Presentation</vt:lpstr>
      <vt:lpstr>PowerPoint Presentation</vt:lpstr>
      <vt:lpstr>PowerPoint Presentation</vt:lpstr>
      <vt:lpstr>History of Graph Theory (How did it all start?)</vt:lpstr>
      <vt:lpstr>PowerPoint Presentation</vt:lpstr>
      <vt:lpstr>PowerPoint Presentation</vt:lpstr>
      <vt:lpstr>PowerPoint Presentation</vt:lpstr>
      <vt:lpstr>Fundamentals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Theory</dc:title>
  <dc:creator>DIPTI JAIN</dc:creator>
  <cp:lastModifiedBy>Admin</cp:lastModifiedBy>
  <cp:revision>76</cp:revision>
  <dcterms:created xsi:type="dcterms:W3CDTF">2022-09-03T08:32:15Z</dcterms:created>
  <dcterms:modified xsi:type="dcterms:W3CDTF">2022-09-17T04:18:02Z</dcterms:modified>
</cp:coreProperties>
</file>